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4"/>
  </p:notesMasterIdLst>
  <p:handoutMasterIdLst>
    <p:handoutMasterId r:id="rId15"/>
  </p:handoutMasterIdLst>
  <p:sldIdLst>
    <p:sldId id="283" r:id="rId5"/>
    <p:sldId id="284" r:id="rId6"/>
    <p:sldId id="294" r:id="rId7"/>
    <p:sldId id="295" r:id="rId8"/>
    <p:sldId id="290" r:id="rId9"/>
    <p:sldId id="297" r:id="rId10"/>
    <p:sldId id="296" r:id="rId11"/>
    <p:sldId id="262" r:id="rId12"/>
    <p:sldId id="28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76608" autoAdjust="0"/>
  </p:normalViewPr>
  <p:slideViewPr>
    <p:cSldViewPr snapToGrid="0">
      <p:cViewPr varScale="1">
        <p:scale>
          <a:sx n="88" d="100"/>
          <a:sy n="88" d="100"/>
        </p:scale>
        <p:origin x="1350"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2019/12/01</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ZA" smtClean="0"/>
              <a:t>2019/12/01</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ZA" smtClean="0"/>
              <a:t>‹#›</a:t>
            </a:fld>
            <a:endParaRPr lang="en-ZA"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Hello, we recently had the opportunity to show potential property for a new </a:t>
            </a:r>
            <a:r>
              <a:rPr lang="en-US" sz="1200" kern="1200" dirty="0" err="1">
                <a:solidFill>
                  <a:schemeClr val="tx1"/>
                </a:solidFill>
                <a:effectLst/>
                <a:latin typeface="+mn-lt"/>
                <a:ea typeface="+mn-ea"/>
                <a:cs typeface="+mn-cs"/>
              </a:rPr>
              <a:t>BrewPub</a:t>
            </a:r>
            <a:r>
              <a:rPr lang="en-US" sz="1200" kern="1200" dirty="0">
                <a:solidFill>
                  <a:schemeClr val="tx1"/>
                </a:solidFill>
                <a:effectLst/>
                <a:latin typeface="+mn-lt"/>
                <a:ea typeface="+mn-ea"/>
                <a:cs typeface="+mn-cs"/>
              </a:rPr>
              <a:t> to your Brew Master Fritz.  He loved the idea of expanding </a:t>
            </a:r>
            <a:r>
              <a:rPr lang="en-US" sz="1200" kern="1200" dirty="0" err="1">
                <a:solidFill>
                  <a:schemeClr val="tx1"/>
                </a:solidFill>
                <a:effectLst/>
                <a:latin typeface="+mn-lt"/>
                <a:ea typeface="+mn-ea"/>
                <a:cs typeface="+mn-cs"/>
              </a:rPr>
              <a:t>Rahr</a:t>
            </a:r>
            <a:r>
              <a:rPr lang="en-US" sz="1200" kern="1200" dirty="0">
                <a:solidFill>
                  <a:schemeClr val="tx1"/>
                </a:solidFill>
                <a:effectLst/>
                <a:latin typeface="+mn-lt"/>
                <a:ea typeface="+mn-ea"/>
                <a:cs typeface="+mn-cs"/>
              </a:rPr>
              <a:t> in to the brew pub market and asked that I review the marketing data with you.</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FDDBACE-0F8F-43FD-98F0-DEE13552DADA}" type="slidenum">
              <a:rPr lang="en-ZA" smtClean="0"/>
              <a:t>1</a:t>
            </a:fld>
            <a:endParaRPr lang="en-ZA" dirty="0"/>
          </a:p>
        </p:txBody>
      </p:sp>
    </p:spTree>
    <p:extLst>
      <p:ext uri="{BB962C8B-B14F-4D97-AF65-F5344CB8AC3E}">
        <p14:creationId xmlns:p14="http://schemas.microsoft.com/office/powerpoint/2010/main" val="3243056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the goal of our presentation to Fritz was to recognize a missing market share from patrons who are always looking for the latest beer trends.  We believe we found you  opportunity enter into the brewpub space quickly at a reduce cost.  The former Humperdinks Brewpub in the Lower Greenville neighborhood of Dallas offers a 15-barrel brewhouse allowing you to brew up 5 distinct beers a week.  </a:t>
            </a:r>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ZA" smtClean="0"/>
              <a:t>2</a:t>
            </a:fld>
            <a:endParaRPr lang="en-ZA" dirty="0"/>
          </a:p>
        </p:txBody>
      </p:sp>
    </p:spTree>
    <p:extLst>
      <p:ext uri="{BB962C8B-B14F-4D97-AF65-F5344CB8AC3E}">
        <p14:creationId xmlns:p14="http://schemas.microsoft.com/office/powerpoint/2010/main" val="2917160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understand why Humperdinks failed, we wanted to see how consumers perceived their beers.  Using data provided by Untappd we compared the top 25 beers from White Rock Ale Works, Rahr and Suns, Deep Ellum, Humperdinks, and Martin House.  From our graph you can see Humperdinks has the lower rating out of these breweries.  We have included Deep Ellum, since they recently opened a new brewpub in Fort Worth allowing them to create new beer styles, not once available to them at their brewery.</a:t>
            </a:r>
          </a:p>
        </p:txBody>
      </p:sp>
      <p:sp>
        <p:nvSpPr>
          <p:cNvPr id="4" name="Slide Number Placeholder 3"/>
          <p:cNvSpPr>
            <a:spLocks noGrp="1"/>
          </p:cNvSpPr>
          <p:nvPr>
            <p:ph type="sldNum" sz="quarter" idx="5"/>
          </p:nvPr>
        </p:nvSpPr>
        <p:spPr/>
        <p:txBody>
          <a:bodyPr/>
          <a:lstStyle/>
          <a:p>
            <a:fld id="{EFDDBACE-0F8F-43FD-98F0-DEE13552DADA}" type="slidenum">
              <a:rPr lang="en-ZA" smtClean="0"/>
              <a:t>3</a:t>
            </a:fld>
            <a:endParaRPr lang="en-ZA" dirty="0"/>
          </a:p>
        </p:txBody>
      </p:sp>
    </p:spTree>
    <p:extLst>
      <p:ext uri="{BB962C8B-B14F-4D97-AF65-F5344CB8AC3E}">
        <p14:creationId xmlns:p14="http://schemas.microsoft.com/office/powerpoint/2010/main" val="198222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though, the ratings were poor, customers who used Untappd is comment positively about the beers they drink.  Review the comments, it is noticeable that quality is dropping due to words like apples and diacetyl.</a:t>
            </a:r>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ZA" smtClean="0"/>
              <a:t>4</a:t>
            </a:fld>
            <a:endParaRPr lang="en-ZA" dirty="0"/>
          </a:p>
        </p:txBody>
      </p:sp>
    </p:spTree>
    <p:extLst>
      <p:ext uri="{BB962C8B-B14F-4D97-AF65-F5344CB8AC3E}">
        <p14:creationId xmlns:p14="http://schemas.microsoft.com/office/powerpoint/2010/main" val="2161376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area shows to be able to handle a newly reopened brewpub,</a:t>
            </a:r>
          </a:p>
          <a:p>
            <a:r>
              <a:rPr lang="en-US" sz="1200" kern="1200" dirty="0">
                <a:solidFill>
                  <a:schemeClr val="tx1"/>
                </a:solidFill>
                <a:effectLst/>
                <a:latin typeface="+mn-lt"/>
                <a:ea typeface="+mn-ea"/>
                <a:cs typeface="+mn-cs"/>
              </a:rPr>
              <a:t>with the 2019 median age being 28 to 36 and one censes track away being 45 to 53.</a:t>
            </a:r>
          </a:p>
          <a:p>
            <a:r>
              <a:rPr lang="en-US" sz="1200" kern="1200" dirty="0">
                <a:solidFill>
                  <a:schemeClr val="tx1"/>
                </a:solidFill>
                <a:effectLst/>
                <a:latin typeface="+mn-lt"/>
                <a:ea typeface="+mn-ea"/>
                <a:cs typeface="+mn-cs"/>
              </a:rPr>
              <a:t>The disposable income, alone, in the area ranges from $39,000 to $188,000 per household.</a:t>
            </a:r>
          </a:p>
          <a:p>
            <a:r>
              <a:rPr lang="en-US" sz="1200" kern="1200" dirty="0">
                <a:solidFill>
                  <a:schemeClr val="tx1"/>
                </a:solidFill>
                <a:effectLst/>
                <a:latin typeface="+mn-lt"/>
                <a:ea typeface="+mn-ea"/>
                <a:cs typeface="+mn-cs"/>
              </a:rPr>
              <a:t>Traffic counts on Greenville Avenue are 24,008 and on North Central Expressway, just, a 10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of a mile away going up to 322,801 per day.</a:t>
            </a:r>
          </a:p>
        </p:txBody>
      </p:sp>
      <p:sp>
        <p:nvSpPr>
          <p:cNvPr id="4" name="Slide Number Placeholder 3"/>
          <p:cNvSpPr>
            <a:spLocks noGrp="1"/>
          </p:cNvSpPr>
          <p:nvPr>
            <p:ph type="sldNum" sz="quarter" idx="5"/>
          </p:nvPr>
        </p:nvSpPr>
        <p:spPr/>
        <p:txBody>
          <a:bodyPr/>
          <a:lstStyle/>
          <a:p>
            <a:fld id="{EFDDBACE-0F8F-43FD-98F0-DEE13552DADA}" type="slidenum">
              <a:rPr lang="en-ZA" smtClean="0"/>
              <a:t>5</a:t>
            </a:fld>
            <a:endParaRPr lang="en-ZA" dirty="0"/>
          </a:p>
        </p:txBody>
      </p:sp>
    </p:spTree>
    <p:extLst>
      <p:ext uri="{BB962C8B-B14F-4D97-AF65-F5344CB8AC3E}">
        <p14:creationId xmlns:p14="http://schemas.microsoft.com/office/powerpoint/2010/main" val="2749829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ZA" smtClean="0"/>
              <a:t>6</a:t>
            </a:fld>
            <a:endParaRPr lang="en-ZA" dirty="0"/>
          </a:p>
        </p:txBody>
      </p:sp>
    </p:spTree>
    <p:extLst>
      <p:ext uri="{BB962C8B-B14F-4D97-AF65-F5344CB8AC3E}">
        <p14:creationId xmlns:p14="http://schemas.microsoft.com/office/powerpoint/2010/main" val="1748391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ZA" smtClean="0"/>
              <a:t>7</a:t>
            </a:fld>
            <a:endParaRPr lang="en-ZA" dirty="0"/>
          </a:p>
        </p:txBody>
      </p:sp>
    </p:spTree>
    <p:extLst>
      <p:ext uri="{BB962C8B-B14F-4D97-AF65-F5344CB8AC3E}">
        <p14:creationId xmlns:p14="http://schemas.microsoft.com/office/powerpoint/2010/main" val="3577517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building is for long term lease at $3.70 a square foot.</a:t>
            </a:r>
          </a:p>
          <a:p>
            <a:r>
              <a:rPr lang="en-US" sz="1200" kern="1200" dirty="0">
                <a:solidFill>
                  <a:schemeClr val="tx1"/>
                </a:solidFill>
                <a:effectLst/>
                <a:latin typeface="+mn-lt"/>
                <a:ea typeface="+mn-ea"/>
                <a:cs typeface="+mn-cs"/>
              </a:rPr>
              <a:t>The space contains a full-size bar, large areas for eating a gaming section and a 10-barrel brewing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this setting smaller means faster.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15 barrel brewhouse at 50 brew weeks per year is able to produce 15 different brews per week.</a:t>
            </a:r>
          </a:p>
          <a:p>
            <a:r>
              <a:rPr lang="en-US" sz="1200" b="0" i="0" kern="1200" dirty="0">
                <a:solidFill>
                  <a:schemeClr val="tx1"/>
                </a:solidFill>
                <a:effectLst/>
                <a:latin typeface="+mn-lt"/>
                <a:ea typeface="+mn-ea"/>
                <a:cs typeface="+mn-cs"/>
              </a:rPr>
              <a:t>In new operations 2-3 brews per week is common.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total square footage is 6,785 bring the monthly rent to a little over 25 thousand.</a:t>
            </a:r>
          </a:p>
          <a:p>
            <a:r>
              <a:rPr lang="en-US" sz="1200" kern="1200" dirty="0">
                <a:solidFill>
                  <a:schemeClr val="tx1"/>
                </a:solidFill>
                <a:effectLst/>
                <a:latin typeface="+mn-lt"/>
                <a:ea typeface="+mn-ea"/>
                <a:cs typeface="+mn-cs"/>
              </a:rPr>
              <a:t>Money will be generated by food and in house and carry away beer sales.</a:t>
            </a:r>
          </a:p>
          <a:p>
            <a:r>
              <a:rPr lang="en-US" sz="1200" kern="1200" dirty="0">
                <a:solidFill>
                  <a:schemeClr val="tx1"/>
                </a:solidFill>
                <a:effectLst/>
                <a:latin typeface="+mn-lt"/>
                <a:ea typeface="+mn-ea"/>
                <a:cs typeface="+mn-cs"/>
              </a:rPr>
              <a:t>There will be a </a:t>
            </a:r>
            <a:r>
              <a:rPr lang="en-ZA" noProof="1"/>
              <a:t>membership</a:t>
            </a:r>
            <a:r>
              <a:rPr lang="en-US" sz="1200" kern="1200" dirty="0">
                <a:solidFill>
                  <a:schemeClr val="tx1"/>
                </a:solidFill>
                <a:effectLst/>
                <a:latin typeface="+mn-lt"/>
                <a:ea typeface="+mn-ea"/>
                <a:cs typeface="+mn-cs"/>
              </a:rPr>
              <a:t> program to encourage customer loyalty and return.</a:t>
            </a:r>
          </a:p>
          <a:p>
            <a:r>
              <a:rPr lang="en-US" sz="1200" kern="1200" dirty="0">
                <a:solidFill>
                  <a:schemeClr val="tx1"/>
                </a:solidFill>
                <a:effectLst/>
                <a:latin typeface="+mn-lt"/>
                <a:ea typeface="+mn-ea"/>
                <a:cs typeface="+mn-cs"/>
              </a:rPr>
              <a:t>Several beers will be on tap including Rahr &amp; Sons’ staples as well as rotating inhouse beers.</a:t>
            </a:r>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ZA" smtClean="0"/>
              <a:t>8</a:t>
            </a:fld>
            <a:endParaRPr lang="en-ZA" dirty="0"/>
          </a:p>
        </p:txBody>
      </p:sp>
    </p:spTree>
    <p:extLst>
      <p:ext uri="{BB962C8B-B14F-4D97-AF65-F5344CB8AC3E}">
        <p14:creationId xmlns:p14="http://schemas.microsoft.com/office/powerpoint/2010/main" val="1927784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Thank you for allowing us to share this exciting opportunity with you today. If you have any questions, please do not hesitate to contact us.</a:t>
            </a:r>
          </a:p>
        </p:txBody>
      </p:sp>
      <p:sp>
        <p:nvSpPr>
          <p:cNvPr id="4" name="Slide Number Placeholder 3"/>
          <p:cNvSpPr>
            <a:spLocks noGrp="1"/>
          </p:cNvSpPr>
          <p:nvPr>
            <p:ph type="sldNum" sz="quarter" idx="10"/>
          </p:nvPr>
        </p:nvSpPr>
        <p:spPr/>
        <p:txBody>
          <a:bodyPr/>
          <a:lstStyle/>
          <a:p>
            <a:fld id="{EFDDBACE-0F8F-43FD-98F0-DEE13552DADA}" type="slidenum">
              <a:rPr lang="en-ZA" smtClean="0"/>
              <a:t>9</a:t>
            </a:fld>
            <a:endParaRPr lang="en-ZA" dirty="0"/>
          </a:p>
        </p:txBody>
      </p:sp>
    </p:spTree>
    <p:extLst>
      <p:ext uri="{BB962C8B-B14F-4D97-AF65-F5344CB8AC3E}">
        <p14:creationId xmlns:p14="http://schemas.microsoft.com/office/powerpoint/2010/main" val="20676220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ZA" dirty="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ZA" dirty="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smtClean="0"/>
              <a:pPr/>
              <a:t>‹#›</a:t>
            </a:fld>
            <a:endParaRPr lang="en-US" dirty="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ZA" dirty="0"/>
              <a:t>Insert or Drag &amp; Drop </a:t>
            </a:r>
            <a:br>
              <a:rPr lang="en-ZA" dirty="0"/>
            </a:br>
            <a:r>
              <a:rPr lang="en-ZA" dirty="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dirty="0"/>
              <a:t>Slide Title</a:t>
            </a:r>
            <a:endParaRPr lang="en-ZA" dirty="0"/>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pic>
        <p:nvPicPr>
          <p:cNvPr id="24" name="Picture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ZA" dirty="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ZA" dirty="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dirty="0"/>
              <a:t>Section 1 Title</a:t>
            </a:r>
            <a:endParaRPr lang="en-ZA" dirty="0"/>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dirty="0"/>
              <a:t>Section 2 Title</a:t>
            </a:r>
            <a:endParaRPr lang="en-ZA" dirty="0"/>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dirty="0"/>
              <a:t>Section 3 Title</a:t>
            </a:r>
            <a:endParaRPr lang="en-ZA" dirty="0"/>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a:t>Click to edit Master title style</a:t>
            </a:r>
            <a:endParaRPr lang="en-ZA"/>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ZA" dirty="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smtClean="0"/>
              <a:pPr/>
              <a:t>‹#›</a:t>
            </a:fld>
            <a:endParaRPr lang="en-US" dirty="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ZA" dirty="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ZA" dirty="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dirty="0"/>
              <a:t>Year</a:t>
            </a:r>
            <a:endParaRPr lang="en-ZA" dirty="0"/>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dirty="0"/>
              <a:t>Year</a:t>
            </a:r>
            <a:endParaRPr lang="en-ZA" dirty="0"/>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dirty="0"/>
              <a:t>Item Title</a:t>
            </a:r>
            <a:endParaRPr lang="en-ZA" dirty="0"/>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dirty="0"/>
              <a:t>Month, Year</a:t>
            </a:r>
            <a:endParaRPr lang="en-ZA" dirty="0"/>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a:t>Click to edit Master title style</a:t>
            </a:r>
            <a:endParaRPr lang="en-ZA"/>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ZA" dirty="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a:lstStyle>
            <a:lvl1pPr algn="ctr">
              <a:defRPr/>
            </a:lvl1pPr>
          </a:lstStyle>
          <a:p>
            <a:fld id="{B67B645E-C5E5-4727-B977-D372A0AA71D9}" type="slidenum">
              <a:rPr lang="en-US" smtClean="0"/>
              <a:pPr/>
              <a:t>‹#›</a:t>
            </a:fld>
            <a:endParaRPr lang="en-US" dirty="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endParaRPr lang="en-ZA" dirty="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ZA" dirty="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ZA" dirty="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ZA" dirty="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ZA" dirty="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dirty="0"/>
              <a:t>Name</a:t>
            </a:r>
            <a:endParaRPr lang="en-ZA" dirty="0"/>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dirty="0"/>
              <a:t>Short Bio</a:t>
            </a:r>
            <a:endParaRPr lang="en-ZA" dirty="0"/>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dirty="0"/>
              <a:t>Title</a:t>
            </a:r>
            <a:endParaRPr lang="en-ZA" dirty="0"/>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dirty="0"/>
              <a:t>Name</a:t>
            </a:r>
            <a:endParaRPr lang="en-ZA" dirty="0"/>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dirty="0"/>
              <a:t>Short Bio</a:t>
            </a:r>
            <a:endParaRPr lang="en-ZA" dirty="0"/>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dirty="0"/>
              <a:t>Title</a:t>
            </a:r>
            <a:endParaRPr lang="en-ZA" dirty="0"/>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dirty="0"/>
              <a:t>Name</a:t>
            </a:r>
            <a:endParaRPr lang="en-ZA" dirty="0"/>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dirty="0"/>
              <a:t>Short Bio</a:t>
            </a:r>
            <a:endParaRPr lang="en-ZA" dirty="0"/>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dirty="0"/>
              <a:t>Title</a:t>
            </a:r>
            <a:endParaRPr lang="en-ZA" dirty="0"/>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a:t>Click to edit Master title style</a:t>
            </a:r>
            <a:endParaRPr lang="en-ZA"/>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ZA" dirty="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a:lstStyle>
            <a:lvl1pPr algn="ctr">
              <a:defRPr/>
            </a:lvl1pPr>
          </a:lstStyle>
          <a:p>
            <a:fld id="{B67B645E-C5E5-4727-B977-D372A0AA71D9}" type="slidenum">
              <a:rPr lang="en-US" smtClean="0"/>
              <a:pPr/>
              <a:t>‹#›</a:t>
            </a:fld>
            <a:endParaRPr lang="en-US" dirty="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pic>
        <p:nvPicPr>
          <p:cNvPr id="30" name="Picture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ZA" dirty="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ZA" dirty="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ZA" dirty="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ZA" dirty="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ZA" dirty="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ZA" dirty="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ZA" dirty="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ZA" dirty="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a:t>Click to edit Master title style</a:t>
            </a:r>
            <a:endParaRPr lang="en-ZA"/>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ZA" dirty="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a:lstStyle>
            <a:lvl1pPr algn="ctr">
              <a:defRPr/>
            </a:lvl1pPr>
          </a:lstStyle>
          <a:p>
            <a:fld id="{B67B645E-C5E5-4727-B977-D372A0AA71D9}" type="slidenum">
              <a:rPr lang="en-US" smtClean="0"/>
              <a:pPr/>
              <a:t>‹#›</a:t>
            </a:fld>
            <a:endParaRPr lang="en-US" dirty="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pic>
        <p:nvPicPr>
          <p:cNvPr id="50" name="Picture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ZA" dirty="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ZA"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dirty="0"/>
              <a:t>Thank </a:t>
            </a:r>
            <a:br>
              <a:rPr lang="en-US" dirty="0"/>
            </a:br>
            <a:r>
              <a:rPr lang="en-US" dirty="0"/>
              <a:t>You</a:t>
            </a:r>
            <a:endParaRPr lang="en-ZA" dirty="0"/>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ZA"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smtClean="0"/>
              <a:pPr/>
              <a:t>‹#›</a:t>
            </a:fld>
            <a:endParaRPr lang="en-US" dirty="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a:t>
            </a:r>
            <a:endParaRPr lang="en-ZA" dirty="0"/>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dirty="0"/>
              <a:t>Email</a:t>
            </a:r>
            <a:endParaRPr lang="en-ZA" dirty="0"/>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dirty="0"/>
              <a:t>Website</a:t>
            </a:r>
            <a:endParaRPr lang="en-ZA" dirty="0"/>
          </a:p>
        </p:txBody>
      </p:sp>
      <p:pic>
        <p:nvPicPr>
          <p:cNvPr id="17" name="Picture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endParaRPr lang="en-ZA" dirty="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a:t>Click to edit Master title style</a:t>
            </a:r>
            <a:endParaRPr lang="en-ZA" dirty="0"/>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endParaRPr lang="en-ZA" dirty="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a:t>Click to edit Master title style</a:t>
            </a:r>
            <a:endParaRPr lang="en-ZA" dirty="0"/>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GB" dirty="0"/>
              <a:t>Insert or Drag &amp; Drop Your Photo</a:t>
            </a:r>
            <a:endParaRPr lang="en-ZA" dirty="0"/>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ZA"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a:t>Click to edit Master title style</a:t>
            </a:r>
            <a:endParaRPr lang="en-ZA" dirty="0"/>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ZA"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p>
            <a:pPr algn="ctr"/>
            <a:fld id="{B67B645E-C5E5-4727-B977-D372A0AA71D9}" type="slidenum">
              <a:rPr lang="en-US" smtClean="0"/>
              <a:pPr algn="ctr"/>
              <a:t>‹#›</a:t>
            </a:fld>
            <a:endParaRPr lang="en-US" dirty="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endParaRPr lang="en-ZA" dirty="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GB" dirty="0"/>
              <a:t>Insert or Drag &amp; Drop Your Photo</a:t>
            </a:r>
            <a:endParaRPr lang="en-ZA" dirty="0"/>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ZA" dirty="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ZA"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a:t>Click to edit Master title style</a:t>
            </a:r>
            <a:endParaRPr lang="en-ZA" dirty="0"/>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ZA"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a:lstStyle>
            <a:lvl1pPr>
              <a:defRPr>
                <a:solidFill>
                  <a:schemeClr val="tx1"/>
                </a:solidFill>
              </a:defRPr>
            </a:lvl1pPr>
          </a:lstStyle>
          <a:p>
            <a:pPr algn="ctr"/>
            <a:fld id="{B67B645E-C5E5-4727-B977-D372A0AA71D9}" type="slidenum">
              <a:rPr lang="en-US" smtClean="0"/>
              <a:pPr algn="ctr"/>
              <a:t>‹#›</a:t>
            </a:fld>
            <a:endParaRPr lang="en-US" dirty="0"/>
          </a:p>
        </p:txBody>
      </p:sp>
      <p:pic>
        <p:nvPicPr>
          <p:cNvPr id="15" name="Picture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a:t>Click to edit Master title style</a:t>
            </a:r>
            <a:endParaRPr lang="en-ZA"/>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ZA" dirty="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a:lstStyle/>
          <a:p>
            <a:pPr algn="ctr"/>
            <a:fld id="{B67B645E-C5E5-4727-B977-D372A0AA71D9}" type="slidenum">
              <a:rPr lang="en-US" smtClean="0"/>
              <a:pPr algn="ctr"/>
              <a:t>‹#›</a:t>
            </a:fld>
            <a:endParaRPr lang="en-US" dirty="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ZA" dirty="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ZA" dirty="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ZA" dirty="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ZA" dirty="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ZA" dirty="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ZA" dirty="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ZA"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ZA" dirty="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a:lstStyle>
            <a:lvl1pPr algn="ctr">
              <a:defRPr/>
            </a:lvl1pPr>
          </a:lstStyle>
          <a:p>
            <a:fld id="{B67B645E-C5E5-4727-B977-D372A0AA71D9}" type="slidenum">
              <a:rPr lang="en-US" smtClean="0"/>
              <a:pPr/>
              <a:t>‹#›</a:t>
            </a:fld>
            <a:endParaRPr lang="en-US" dirty="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p:nvPr>
        </p:nvSpPr>
        <p:spPr>
          <a:xfrm>
            <a:off x="6253200" y="1152525"/>
            <a:ext cx="5508000"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a:t>Click to edit Master title style</a:t>
            </a:r>
            <a:endParaRPr lang="en-ZA" dirty="0"/>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ZA" dirty="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a:lstStyle/>
          <a:p>
            <a:pPr algn="ctr"/>
            <a:fld id="{B67B645E-C5E5-4727-B977-D372A0AA71D9}" type="slidenum">
              <a:rPr lang="en-US" smtClean="0"/>
              <a:pPr algn="ctr"/>
              <a:t>‹#›</a:t>
            </a:fld>
            <a:endParaRPr 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p:nvPr>
        </p:nvSpPr>
        <p:spPr>
          <a:xfrm>
            <a:off x="6253200" y="1584325"/>
            <a:ext cx="5508000" cy="46069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a:t>Click to edit Master title style</a:t>
            </a:r>
            <a:endParaRPr lang="en-ZA"/>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ZA" dirty="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a:lstStyle/>
          <a:p>
            <a:pPr algn="ctr"/>
            <a:fld id="{B67B645E-C5E5-4727-B977-D372A0AA71D9}" type="slidenum">
              <a:rPr lang="en-US" smtClean="0"/>
              <a:pPr algn="ctr"/>
              <a:t>‹#›</a:t>
            </a:fld>
            <a:endParaRPr lang="en-US" dirty="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a:t>Click to edit Master title style</a:t>
            </a:r>
            <a:endParaRPr lang="en-ZA"/>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ZA" dirty="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a:lstStyle/>
          <a:p>
            <a:pPr algn="ctr"/>
            <a:fld id="{B67B645E-C5E5-4727-B977-D372A0AA71D9}" type="slidenum">
              <a:rPr lang="en-US" smtClean="0"/>
              <a:pPr algn="ctr"/>
              <a:t>‹#›</a:t>
            </a:fld>
            <a:endParaRPr lang="en-US"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a:t>Click to edit Master title style</a:t>
            </a:r>
            <a:endParaRPr lang="en-ZA"/>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ZA" dirty="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smtClean="0"/>
              <a:pPr algn="ctr"/>
              <a:t>‹#›</a:t>
            </a:fld>
            <a:endParaRPr lang="en-US" dirty="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ZA" dirty="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ZA" dirty="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a:t>Click to edit Master title style</a:t>
            </a:r>
            <a:endParaRPr lang="en-ZA" dirty="0"/>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ZA" dirty="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a:lstStyle/>
          <a:p>
            <a:pPr algn="ctr"/>
            <a:fld id="{B67B645E-C5E5-4727-B977-D372A0AA71D9}" type="slidenum">
              <a:rPr lang="en-US" smtClean="0"/>
              <a:pPr algn="ctr"/>
              <a:t>‹#›</a:t>
            </a:fld>
            <a:endParaRPr lang="en-US" dirty="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ZA" dirty="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ZA" dirty="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ZA" dirty="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a:t>Click to edit Master title style</a:t>
            </a:r>
            <a:endParaRPr lang="en-ZA" dirty="0"/>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ZA" dirty="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a:lstStyle/>
          <a:p>
            <a:pPr algn="ctr"/>
            <a:fld id="{B67B645E-C5E5-4727-B977-D372A0AA71D9}" type="slidenum">
              <a:rPr lang="en-US" smtClean="0"/>
              <a:pPr algn="ctr"/>
              <a:t>‹#›</a:t>
            </a:fld>
            <a:endParaRPr lang="en-US" dirty="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ZA" dirty="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ZA" dirty="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ZA" dirty="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a:t>Click to edit Master title style</a:t>
            </a:r>
            <a:endParaRPr lang="en-ZA"/>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ZA" dirty="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a:lstStyle>
            <a:lvl1pPr algn="ctr">
              <a:defRPr/>
            </a:lvl1pPr>
          </a:lstStyle>
          <a:p>
            <a:fld id="{B67B645E-C5E5-4727-B977-D372A0AA71D9}" type="slidenum">
              <a:rPr lang="en-US" smtClean="0"/>
              <a:pPr/>
              <a:t>‹#›</a:t>
            </a:fld>
            <a:endParaRPr lang="en-US" dirty="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ZA" dirty="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ZA" dirty="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ZA" dirty="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ZA" dirty="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dirty="0"/>
              <a:t>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ZA" dirty="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a:lstStyle>
            <a:lvl1pPr algn="ctr">
              <a:defRPr/>
            </a:lvl1pPr>
          </a:lstStyle>
          <a:p>
            <a:fld id="{B67B645E-C5E5-4727-B977-D372A0AA71D9}" type="slidenum">
              <a:rPr lang="en-US" smtClean="0"/>
              <a:pPr/>
              <a:t>‹#›</a:t>
            </a:fld>
            <a:endParaRPr lang="en-US" dirty="0"/>
          </a:p>
        </p:txBody>
      </p:sp>
      <p:pic>
        <p:nvPicPr>
          <p:cNvPr id="44" name="Picture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ZA" dirty="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ZA" dirty="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ZA" dirty="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ZA" dirty="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ZA" dirty="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2</a:t>
            </a:r>
            <a:endParaRPr lang="en-ZA" dirty="0"/>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3</a:t>
            </a:r>
            <a:endParaRPr lang="en-ZA" dirty="0"/>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dirty="0"/>
              <a:t>Icon</a:t>
            </a:r>
            <a:endParaRPr lang="en-ZA" dirty="0"/>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4</a:t>
            </a:r>
            <a:endParaRPr lang="en-ZA" dirty="0"/>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ZA" dirty="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a:lstStyle>
            <a:lvl1pPr algn="ctr">
              <a:defRPr/>
            </a:lvl1pPr>
          </a:lstStyle>
          <a:p>
            <a:fld id="{B67B645E-C5E5-4727-B977-D372A0AA71D9}" type="slidenum">
              <a:rPr lang="en-US" smtClean="0"/>
              <a:pPr/>
              <a:t>‹#›</a:t>
            </a:fld>
            <a:endParaRPr lang="en-US" dirty="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dirty="0"/>
              <a:t>Slide Title</a:t>
            </a:r>
            <a:endParaRPr lang="en-ZA" dirty="0"/>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pic>
        <p:nvPicPr>
          <p:cNvPr id="53" name="Picture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ZA" dirty="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ZA" dirty="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ZA" dirty="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smtClean="0"/>
              <a:pPr/>
              <a:t>‹#›</a:t>
            </a:fld>
            <a:endParaRPr lang="en-US" dirty="0"/>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dirty="0"/>
              <a:t>Slide Title</a:t>
            </a:r>
            <a:endParaRPr lang="en-ZA" dirty="0"/>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pic>
        <p:nvPicPr>
          <p:cNvPr id="22" name="Picture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ZA" dirty="0"/>
              <a:t>Insert or Drag and Drop your Screen Design here</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dirty="0"/>
              <a:t>2</a:t>
            </a:r>
            <a:endParaRPr lang="en-ZA" dirty="0"/>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p:nvPr>
        </p:nvSpPr>
        <p:spPr>
          <a:xfrm>
            <a:off x="6753360" y="3314701"/>
            <a:ext cx="3069500" cy="30511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a:t>Click to edit Master title style</a:t>
            </a:r>
            <a:endParaRPr lang="en-ZA"/>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ZA" dirty="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ZA" dirty="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ZA" dirty="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ZA" dirty="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ZA" dirty="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endParaRPr lang="en-ZA" dirty="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ZA" dirty="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dirty="0"/>
              <a:t>Section Description</a:t>
            </a:r>
            <a:endParaRPr lang="en-ZA" dirty="0"/>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dirty="0"/>
              <a:t>2</a:t>
            </a:r>
            <a:endParaRPr lang="en-ZA" dirty="0"/>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dirty="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dirty="0"/>
              <a:t>3</a:t>
            </a:r>
            <a:endParaRPr lang="en-ZA" dirty="0"/>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dirty="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a:t>Click to edit Master title style</a:t>
            </a:r>
            <a:endParaRPr lang="en-ZA"/>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ZA" dirty="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a:lstStyle>
            <a:lvl1pPr algn="ctr">
              <a:defRPr/>
            </a:lvl1pPr>
          </a:lstStyle>
          <a:p>
            <a:fld id="{B67B645E-C5E5-4727-B977-D372A0AA71D9}" type="slidenum">
              <a:rPr lang="en-US" smtClean="0"/>
              <a:pPr/>
              <a:t>‹#›</a:t>
            </a:fld>
            <a:endParaRPr lang="en-US" dirty="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ZA" dirty="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ZA" dirty="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ZA" dirty="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ZA" dirty="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ZA" dirty="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ZA" dirty="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ZA" dirty="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ZA" dirty="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ZA" dirty="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ZA" dirty="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a:t>Click to edit Master title style</a:t>
            </a:r>
            <a:endParaRPr lang="en-ZA"/>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ZA" dirty="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a:lstStyle>
            <a:lvl1pPr algn="ctr">
              <a:defRPr/>
            </a:lvl1p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a:t>Click to edit Master title style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ZA" dirty="0"/>
          </a:p>
        </p:txBody>
      </p:sp>
      <p:pic>
        <p:nvPicPr>
          <p:cNvPr id="12" name="Picture 11">
            <a:extLst>
              <a:ext uri="{FF2B5EF4-FFF2-40B4-BE49-F238E27FC236}">
                <a16:creationId xmlns:a16="http://schemas.microsoft.com/office/drawing/2014/main" id="{0B6E215A-5CBB-4D87-AC07-D4489F92376D}"/>
              </a:ext>
            </a:extLst>
          </p:cNvPr>
          <p:cNvPicPr>
            <a:picLocks noChangeAspect="1"/>
          </p:cNvPicPr>
          <p:nvPr userDrawn="1"/>
        </p:nvPicPr>
        <p:blipFill>
          <a:blip r:embed="rId2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smtClean="0">
                <a:solidFill>
                  <a:schemeClr val="bg1"/>
                </a:solidFill>
              </a:defRPr>
            </a:lvl1p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0.svg"/><Relationship Id="rId11" Type="http://schemas.openxmlformats.org/officeDocument/2006/relationships/image" Target="../media/image1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a:xfrm>
            <a:off x="6266577" y="292912"/>
            <a:ext cx="5674792" cy="705378"/>
          </a:xfrm>
        </p:spPr>
        <p:txBody>
          <a:bodyPr/>
          <a:lstStyle/>
          <a:p>
            <a:r>
              <a:rPr lang="en-ZA" dirty="0"/>
              <a:t>Brew-Forward 2019</a:t>
            </a:r>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a:xfrm>
            <a:off x="7231310" y="1164662"/>
            <a:ext cx="4710059" cy="437636"/>
          </a:xfrm>
        </p:spPr>
        <p:txBody>
          <a:bodyPr/>
          <a:lstStyle/>
          <a:p>
            <a:r>
              <a:rPr lang="en-ZA" noProof="1"/>
              <a:t>Brewpub placement in the Dallas area</a:t>
            </a:r>
          </a:p>
          <a:p>
            <a:endParaRPr lang="en-ZA" dirty="0"/>
          </a:p>
        </p:txBody>
      </p:sp>
      <p:pic>
        <p:nvPicPr>
          <p:cNvPr id="6" name="Picture Placeholder 5">
            <a:extLst>
              <a:ext uri="{FF2B5EF4-FFF2-40B4-BE49-F238E27FC236}">
                <a16:creationId xmlns:a16="http://schemas.microsoft.com/office/drawing/2014/main" id="{178A0520-36DB-4CF2-AE3A-5DFDAF9E6BB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142512" y="1747916"/>
            <a:ext cx="5039333" cy="3362167"/>
          </a:xfrm>
        </p:spPr>
      </p:pic>
      <p:sp>
        <p:nvSpPr>
          <p:cNvPr id="7" name="Oval 6" descr="Logo Backdrop">
            <a:extLst>
              <a:ext uri="{FF2B5EF4-FFF2-40B4-BE49-F238E27FC236}">
                <a16:creationId xmlns:a16="http://schemas.microsoft.com/office/drawing/2014/main" id="{DAE98AA7-EEC8-4349-B75F-8C7B0A80C3F3}"/>
              </a:ext>
            </a:extLst>
          </p:cNvPr>
          <p:cNvSpPr/>
          <p:nvPr/>
        </p:nvSpPr>
        <p:spPr>
          <a:xfrm>
            <a:off x="331094" y="2213600"/>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1028" name="Picture 4" descr="Rahr &amp; Sons Brewing Company">
            <a:extLst>
              <a:ext uri="{FF2B5EF4-FFF2-40B4-BE49-F238E27FC236}">
                <a16:creationId xmlns:a16="http://schemas.microsoft.com/office/drawing/2014/main" id="{70AA79D1-1F11-4EEF-90B1-BBDB362643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3" y="2263934"/>
            <a:ext cx="2335116" cy="23351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3235B81-B5A4-4C91-B5BE-1111DA30E014}"/>
              </a:ext>
            </a:extLst>
          </p:cNvPr>
          <p:cNvSpPr/>
          <p:nvPr/>
        </p:nvSpPr>
        <p:spPr>
          <a:xfrm>
            <a:off x="6993263" y="2081441"/>
            <a:ext cx="5030339" cy="3230628"/>
          </a:xfrm>
          <a:prstGeom prst="rect">
            <a:avLst/>
          </a:prstGeom>
        </p:spPr>
        <p:txBody>
          <a:bodyPr wrap="square">
            <a:spAutoFit/>
          </a:bodyPr>
          <a:lstStyle/>
          <a:p>
            <a:pPr marL="457200" marR="0">
              <a:lnSpc>
                <a:spcPct val="107000"/>
              </a:lnSpc>
              <a:spcBef>
                <a:spcPts val="0"/>
              </a:spcBef>
              <a:spcAft>
                <a:spcPts val="800"/>
              </a:spcAft>
            </a:pPr>
            <a:r>
              <a:rPr lang="en-US" sz="3200" dirty="0">
                <a:solidFill>
                  <a:schemeClr val="bg1"/>
                </a:solidFill>
                <a:latin typeface="Calibri" panose="020F0502020204030204" pitchFamily="34" charset="0"/>
                <a:ea typeface="Calibri" panose="020F0502020204030204" pitchFamily="34" charset="0"/>
                <a:cs typeface="Times New Roman" panose="02020603050405020304" pitchFamily="18" charset="0"/>
              </a:rPr>
              <a:t>We see Rahr &amp; Sons missing out on market share as a brewery due to its’ large-scale operation and adapting to customer demand.</a:t>
            </a:r>
          </a:p>
        </p:txBody>
      </p:sp>
    </p:spTree>
    <p:extLst>
      <p:ext uri="{BB962C8B-B14F-4D97-AF65-F5344CB8AC3E}">
        <p14:creationId xmlns:p14="http://schemas.microsoft.com/office/powerpoint/2010/main" val="809263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FD239-3B6A-4C2D-8B50-859C9A692D7F}"/>
              </a:ext>
            </a:extLst>
          </p:cNvPr>
          <p:cNvSpPr>
            <a:spLocks noGrp="1"/>
          </p:cNvSpPr>
          <p:nvPr>
            <p:ph type="ctrTitle"/>
          </p:nvPr>
        </p:nvSpPr>
        <p:spPr/>
        <p:txBody>
          <a:bodyPr/>
          <a:lstStyle/>
          <a:p>
            <a:r>
              <a:rPr lang="en-US" dirty="0"/>
              <a:t>Why Now </a:t>
            </a:r>
          </a:p>
        </p:txBody>
      </p:sp>
      <p:sp>
        <p:nvSpPr>
          <p:cNvPr id="3" name="Subtitle 2">
            <a:extLst>
              <a:ext uri="{FF2B5EF4-FFF2-40B4-BE49-F238E27FC236}">
                <a16:creationId xmlns:a16="http://schemas.microsoft.com/office/drawing/2014/main" id="{7CF6DDBA-5C5D-4A2E-9441-DE3F8C0EDDFB}"/>
              </a:ext>
            </a:extLst>
          </p:cNvPr>
          <p:cNvSpPr>
            <a:spLocks noGrp="1"/>
          </p:cNvSpPr>
          <p:nvPr>
            <p:ph type="subTitle" idx="1"/>
          </p:nvPr>
        </p:nvSpPr>
        <p:spPr>
          <a:xfrm>
            <a:off x="6330073" y="5536919"/>
            <a:ext cx="5521763" cy="940443"/>
          </a:xfrm>
        </p:spPr>
        <p:txBody>
          <a:bodyPr/>
          <a:lstStyle/>
          <a:p>
            <a:r>
              <a:rPr lang="en-US" dirty="0"/>
              <a:t>There is a perfect opportunity at an existing brewpub location in the Dallas area.</a:t>
            </a:r>
          </a:p>
          <a:p>
            <a:endParaRPr lang="en-US" dirty="0"/>
          </a:p>
        </p:txBody>
      </p:sp>
      <p:pic>
        <p:nvPicPr>
          <p:cNvPr id="7" name="Picture Placeholder 6">
            <a:extLst>
              <a:ext uri="{FF2B5EF4-FFF2-40B4-BE49-F238E27FC236}">
                <a16:creationId xmlns:a16="http://schemas.microsoft.com/office/drawing/2014/main" id="{AE488E1F-CF25-4FD8-8ED8-E6C9B8415CA0}"/>
              </a:ext>
            </a:extLst>
          </p:cNvPr>
          <p:cNvPicPr>
            <a:picLocks noGrp="1" noChangeAspect="1"/>
          </p:cNvPicPr>
          <p:nvPr>
            <p:ph type="pic" sz="quarter" idx="10"/>
          </p:nvPr>
        </p:nvPicPr>
        <p:blipFill>
          <a:blip r:embed="rId3"/>
          <a:srcRect l="4608" r="4608"/>
          <a:stretch>
            <a:fillRect/>
          </a:stretch>
        </p:blipFill>
        <p:spPr/>
      </p:pic>
      <p:pic>
        <p:nvPicPr>
          <p:cNvPr id="9" name="Picture 8">
            <a:extLst>
              <a:ext uri="{FF2B5EF4-FFF2-40B4-BE49-F238E27FC236}">
                <a16:creationId xmlns:a16="http://schemas.microsoft.com/office/drawing/2014/main" id="{1B8835A5-C438-48C6-92A4-30547E88F448}"/>
              </a:ext>
            </a:extLst>
          </p:cNvPr>
          <p:cNvPicPr>
            <a:picLocks noChangeAspect="1"/>
          </p:cNvPicPr>
          <p:nvPr/>
        </p:nvPicPr>
        <p:blipFill>
          <a:blip r:embed="rId4"/>
          <a:stretch>
            <a:fillRect/>
          </a:stretch>
        </p:blipFill>
        <p:spPr>
          <a:xfrm>
            <a:off x="8808946" y="101038"/>
            <a:ext cx="3156016" cy="1899527"/>
          </a:xfrm>
          <a:prstGeom prst="rect">
            <a:avLst/>
          </a:prstGeom>
        </p:spPr>
      </p:pic>
      <p:pic>
        <p:nvPicPr>
          <p:cNvPr id="11" name="Picture 10">
            <a:extLst>
              <a:ext uri="{FF2B5EF4-FFF2-40B4-BE49-F238E27FC236}">
                <a16:creationId xmlns:a16="http://schemas.microsoft.com/office/drawing/2014/main" id="{C0656BF2-2ACF-4989-B83F-1A6E79D3BBD1}"/>
              </a:ext>
            </a:extLst>
          </p:cNvPr>
          <p:cNvPicPr>
            <a:picLocks noChangeAspect="1"/>
          </p:cNvPicPr>
          <p:nvPr/>
        </p:nvPicPr>
        <p:blipFill>
          <a:blip r:embed="rId5"/>
          <a:stretch>
            <a:fillRect/>
          </a:stretch>
        </p:blipFill>
        <p:spPr>
          <a:xfrm>
            <a:off x="7252870" y="2160292"/>
            <a:ext cx="4712092" cy="2214683"/>
          </a:xfrm>
          <a:prstGeom prst="rect">
            <a:avLst/>
          </a:prstGeom>
        </p:spPr>
      </p:pic>
    </p:spTree>
    <p:extLst>
      <p:ext uri="{BB962C8B-B14F-4D97-AF65-F5344CB8AC3E}">
        <p14:creationId xmlns:p14="http://schemas.microsoft.com/office/powerpoint/2010/main" val="854274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209F29-A780-484E-8C4D-1121C1CB8088}"/>
              </a:ext>
            </a:extLst>
          </p:cNvPr>
          <p:cNvSpPr>
            <a:spLocks noGrp="1"/>
          </p:cNvSpPr>
          <p:nvPr>
            <p:ph type="sldNum" sz="quarter" idx="15"/>
          </p:nvPr>
        </p:nvSpPr>
        <p:spPr/>
        <p:txBody>
          <a:bodyPr/>
          <a:lstStyle/>
          <a:p>
            <a:fld id="{B67B645E-C5E5-4727-B977-D372A0AA71D9}" type="slidenum">
              <a:rPr lang="en-US" smtClean="0"/>
              <a:pPr/>
              <a:t>3</a:t>
            </a:fld>
            <a:endParaRPr lang="en-US" dirty="0"/>
          </a:p>
        </p:txBody>
      </p:sp>
      <p:sp>
        <p:nvSpPr>
          <p:cNvPr id="3" name="Title 2">
            <a:extLst>
              <a:ext uri="{FF2B5EF4-FFF2-40B4-BE49-F238E27FC236}">
                <a16:creationId xmlns:a16="http://schemas.microsoft.com/office/drawing/2014/main" id="{1E3D52D9-3F10-954B-BCFB-857DE20DCA61}"/>
              </a:ext>
            </a:extLst>
          </p:cNvPr>
          <p:cNvSpPr>
            <a:spLocks noGrp="1"/>
          </p:cNvSpPr>
          <p:nvPr>
            <p:ph type="ctrTitle"/>
          </p:nvPr>
        </p:nvSpPr>
        <p:spPr>
          <a:xfrm>
            <a:off x="7578275" y="372228"/>
            <a:ext cx="3863221" cy="1415429"/>
          </a:xfrm>
        </p:spPr>
        <p:txBody>
          <a:bodyPr/>
          <a:lstStyle/>
          <a:p>
            <a:r>
              <a:rPr lang="en-US" dirty="0"/>
              <a:t>Untappd Beer Ratings</a:t>
            </a:r>
          </a:p>
        </p:txBody>
      </p:sp>
      <p:sp>
        <p:nvSpPr>
          <p:cNvPr id="4" name="Subtitle 3">
            <a:extLst>
              <a:ext uri="{FF2B5EF4-FFF2-40B4-BE49-F238E27FC236}">
                <a16:creationId xmlns:a16="http://schemas.microsoft.com/office/drawing/2014/main" id="{7DAFA726-B522-1444-BF53-94A6CA9DF745}"/>
              </a:ext>
            </a:extLst>
          </p:cNvPr>
          <p:cNvSpPr>
            <a:spLocks noGrp="1"/>
          </p:cNvSpPr>
          <p:nvPr>
            <p:ph type="subTitle" idx="1"/>
          </p:nvPr>
        </p:nvSpPr>
        <p:spPr>
          <a:xfrm>
            <a:off x="7578276" y="1787658"/>
            <a:ext cx="3863221" cy="3990400"/>
          </a:xfrm>
        </p:spPr>
        <p:txBody>
          <a:bodyPr/>
          <a:lstStyle/>
          <a:p>
            <a:r>
              <a:rPr lang="en-US" dirty="0" err="1"/>
              <a:t>Humperdink‘s</a:t>
            </a:r>
            <a:r>
              <a:rPr lang="en-US" dirty="0"/>
              <a:t>, on average, has the worst ratings compared to its competitors</a:t>
            </a:r>
          </a:p>
          <a:p>
            <a:r>
              <a:rPr lang="en-US" dirty="0" err="1"/>
              <a:t>Humperdinks</a:t>
            </a:r>
            <a:r>
              <a:rPr lang="en-US" dirty="0"/>
              <a:t> has 1 high rated beer style, the stout</a:t>
            </a:r>
          </a:p>
          <a:p>
            <a:r>
              <a:rPr lang="en-US" dirty="0"/>
              <a:t>Deep </a:t>
            </a:r>
            <a:r>
              <a:rPr lang="en-US" dirty="0" err="1"/>
              <a:t>Ellum</a:t>
            </a:r>
            <a:r>
              <a:rPr lang="en-US" dirty="0"/>
              <a:t> Brewing Co. recently opened a brewpub in Fort Worth, Deep </a:t>
            </a:r>
            <a:r>
              <a:rPr lang="en-US" dirty="0" err="1"/>
              <a:t>Ellum</a:t>
            </a:r>
            <a:r>
              <a:rPr lang="en-US" dirty="0"/>
              <a:t> </a:t>
            </a:r>
            <a:r>
              <a:rPr lang="en-US" dirty="0" err="1"/>
              <a:t>Funkytown</a:t>
            </a:r>
            <a:r>
              <a:rPr lang="en-US" dirty="0"/>
              <a:t> </a:t>
            </a:r>
            <a:r>
              <a:rPr lang="en-US" dirty="0" err="1"/>
              <a:t>Fermentorium</a:t>
            </a:r>
            <a:r>
              <a:rPr lang="en-US" dirty="0"/>
              <a:t> </a:t>
            </a:r>
          </a:p>
          <a:p>
            <a:endParaRPr lang="en-US" dirty="0"/>
          </a:p>
          <a:p>
            <a:endParaRPr lang="en-US" dirty="0"/>
          </a:p>
        </p:txBody>
      </p:sp>
      <p:sp>
        <p:nvSpPr>
          <p:cNvPr id="5" name="Picture Placeholder 4">
            <a:extLst>
              <a:ext uri="{FF2B5EF4-FFF2-40B4-BE49-F238E27FC236}">
                <a16:creationId xmlns:a16="http://schemas.microsoft.com/office/drawing/2014/main" id="{00C48B3B-01E2-2049-98FA-66928D4EDA74}"/>
              </a:ext>
            </a:extLst>
          </p:cNvPr>
          <p:cNvSpPr>
            <a:spLocks noGrp="1"/>
          </p:cNvSpPr>
          <p:nvPr>
            <p:ph type="pic" sz="quarter" idx="13"/>
          </p:nvPr>
        </p:nvSpPr>
        <p:spPr>
          <a:xfrm>
            <a:off x="0" y="947452"/>
            <a:ext cx="5703888" cy="4796586"/>
          </a:xfrm>
          <a:solidFill>
            <a:schemeClr val="bg1"/>
          </a:solidFill>
          <a:ln>
            <a:solidFill>
              <a:schemeClr val="bg1"/>
            </a:solidFill>
          </a:ln>
        </p:spPr>
      </p:sp>
      <p:pic>
        <p:nvPicPr>
          <p:cNvPr id="9" name="Picture 8">
            <a:extLst>
              <a:ext uri="{FF2B5EF4-FFF2-40B4-BE49-F238E27FC236}">
                <a16:creationId xmlns:a16="http://schemas.microsoft.com/office/drawing/2014/main" id="{317A5213-BCA8-9B47-BD98-94E938AC0628}"/>
              </a:ext>
            </a:extLst>
          </p:cNvPr>
          <p:cNvPicPr>
            <a:picLocks noChangeAspect="1"/>
          </p:cNvPicPr>
          <p:nvPr/>
        </p:nvPicPr>
        <p:blipFill>
          <a:blip r:embed="rId3"/>
          <a:stretch>
            <a:fillRect/>
          </a:stretch>
        </p:blipFill>
        <p:spPr>
          <a:xfrm>
            <a:off x="691453" y="947452"/>
            <a:ext cx="5012435" cy="4778277"/>
          </a:xfrm>
          <a:prstGeom prst="rect">
            <a:avLst/>
          </a:prstGeom>
        </p:spPr>
      </p:pic>
      <p:pic>
        <p:nvPicPr>
          <p:cNvPr id="7" name="Picture 6">
            <a:extLst>
              <a:ext uri="{FF2B5EF4-FFF2-40B4-BE49-F238E27FC236}">
                <a16:creationId xmlns:a16="http://schemas.microsoft.com/office/drawing/2014/main" id="{5D880698-1660-4966-B449-8A3536B0DAD3}"/>
              </a:ext>
            </a:extLst>
          </p:cNvPr>
          <p:cNvPicPr>
            <a:picLocks noChangeAspect="1"/>
          </p:cNvPicPr>
          <p:nvPr/>
        </p:nvPicPr>
        <p:blipFill>
          <a:blip r:embed="rId4"/>
          <a:stretch>
            <a:fillRect/>
          </a:stretch>
        </p:blipFill>
        <p:spPr>
          <a:xfrm>
            <a:off x="10719064" y="5939346"/>
            <a:ext cx="942418" cy="902286"/>
          </a:xfrm>
          <a:prstGeom prst="rect">
            <a:avLst/>
          </a:prstGeom>
        </p:spPr>
      </p:pic>
    </p:spTree>
    <p:extLst>
      <p:ext uri="{BB962C8B-B14F-4D97-AF65-F5344CB8AC3E}">
        <p14:creationId xmlns:p14="http://schemas.microsoft.com/office/powerpoint/2010/main" val="3357018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CBB7F8-C8A6-422D-A1DE-1E3FAF24130C}"/>
              </a:ext>
            </a:extLst>
          </p:cNvPr>
          <p:cNvSpPr>
            <a:spLocks noGrp="1"/>
          </p:cNvSpPr>
          <p:nvPr>
            <p:ph type="body" sz="half" idx="2"/>
          </p:nvPr>
        </p:nvSpPr>
        <p:spPr/>
        <p:txBody>
          <a:bodyPr/>
          <a:lstStyle/>
          <a:p>
            <a:r>
              <a:rPr lang="en-US" dirty="0"/>
              <a:t>The most common word was </a:t>
            </a:r>
            <a:r>
              <a:rPr lang="en-US" i="1" dirty="0"/>
              <a:t>Nice</a:t>
            </a:r>
            <a:endParaRPr lang="en-US" dirty="0"/>
          </a:p>
          <a:p>
            <a:r>
              <a:rPr lang="en-US" dirty="0"/>
              <a:t>You won’t want to see words like diacetyl or applies.</a:t>
            </a:r>
          </a:p>
        </p:txBody>
      </p:sp>
      <p:sp>
        <p:nvSpPr>
          <p:cNvPr id="4" name="Title 3">
            <a:extLst>
              <a:ext uri="{FF2B5EF4-FFF2-40B4-BE49-F238E27FC236}">
                <a16:creationId xmlns:a16="http://schemas.microsoft.com/office/drawing/2014/main" id="{CD031916-DF17-4178-8EF3-7C9E53D7D0CE}"/>
              </a:ext>
            </a:extLst>
          </p:cNvPr>
          <p:cNvSpPr>
            <a:spLocks noGrp="1"/>
          </p:cNvSpPr>
          <p:nvPr>
            <p:ph type="title"/>
          </p:nvPr>
        </p:nvSpPr>
        <p:spPr/>
        <p:txBody>
          <a:bodyPr/>
          <a:lstStyle/>
          <a:p>
            <a:r>
              <a:rPr lang="en-US" dirty="0"/>
              <a:t>Untappd Customer Response</a:t>
            </a:r>
          </a:p>
        </p:txBody>
      </p:sp>
      <p:sp>
        <p:nvSpPr>
          <p:cNvPr id="5" name="Slide Number Placeholder 4">
            <a:extLst>
              <a:ext uri="{FF2B5EF4-FFF2-40B4-BE49-F238E27FC236}">
                <a16:creationId xmlns:a16="http://schemas.microsoft.com/office/drawing/2014/main" id="{F67491DB-27B9-40B5-AC38-C8FEB0900C50}"/>
              </a:ext>
            </a:extLst>
          </p:cNvPr>
          <p:cNvSpPr>
            <a:spLocks noGrp="1"/>
          </p:cNvSpPr>
          <p:nvPr>
            <p:ph type="sldNum" sz="quarter" idx="11"/>
          </p:nvPr>
        </p:nvSpPr>
        <p:spPr/>
        <p:txBody>
          <a:bodyPr/>
          <a:lstStyle/>
          <a:p>
            <a:pPr algn="ctr"/>
            <a:fld id="{B67B645E-C5E5-4727-B977-D372A0AA71D9}" type="slidenum">
              <a:rPr lang="en-US" smtClean="0"/>
              <a:pPr algn="ctr"/>
              <a:t>4</a:t>
            </a:fld>
            <a:endParaRPr lang="en-US" dirty="0"/>
          </a:p>
        </p:txBody>
      </p:sp>
      <p:pic>
        <p:nvPicPr>
          <p:cNvPr id="8" name="Picture 7">
            <a:extLst>
              <a:ext uri="{FF2B5EF4-FFF2-40B4-BE49-F238E27FC236}">
                <a16:creationId xmlns:a16="http://schemas.microsoft.com/office/drawing/2014/main" id="{73F7B49B-C7DD-4DCA-AD72-66316F889383}"/>
              </a:ext>
            </a:extLst>
          </p:cNvPr>
          <p:cNvPicPr>
            <a:picLocks noChangeAspect="1"/>
          </p:cNvPicPr>
          <p:nvPr/>
        </p:nvPicPr>
        <p:blipFill>
          <a:blip r:embed="rId3"/>
          <a:stretch>
            <a:fillRect/>
          </a:stretch>
        </p:blipFill>
        <p:spPr>
          <a:xfrm>
            <a:off x="10719064" y="5939346"/>
            <a:ext cx="942418" cy="902286"/>
          </a:xfrm>
          <a:prstGeom prst="rect">
            <a:avLst/>
          </a:prstGeom>
        </p:spPr>
      </p:pic>
      <p:pic>
        <p:nvPicPr>
          <p:cNvPr id="9" name="Picture 8">
            <a:extLst>
              <a:ext uri="{FF2B5EF4-FFF2-40B4-BE49-F238E27FC236}">
                <a16:creationId xmlns:a16="http://schemas.microsoft.com/office/drawing/2014/main" id="{8BC72108-E215-DA4C-A595-B36DE1ECF945}"/>
              </a:ext>
            </a:extLst>
          </p:cNvPr>
          <p:cNvPicPr>
            <a:picLocks noChangeAspect="1"/>
          </p:cNvPicPr>
          <p:nvPr/>
        </p:nvPicPr>
        <p:blipFill>
          <a:blip r:embed="rId4"/>
          <a:stretch>
            <a:fillRect/>
          </a:stretch>
        </p:blipFill>
        <p:spPr>
          <a:xfrm>
            <a:off x="5550755" y="359999"/>
            <a:ext cx="6322193" cy="6229219"/>
          </a:xfrm>
          <a:prstGeom prst="rect">
            <a:avLst/>
          </a:prstGeom>
        </p:spPr>
      </p:pic>
    </p:spTree>
    <p:extLst>
      <p:ext uri="{BB962C8B-B14F-4D97-AF65-F5344CB8AC3E}">
        <p14:creationId xmlns:p14="http://schemas.microsoft.com/office/powerpoint/2010/main" val="901118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FD239-3B6A-4C2D-8B50-859C9A692D7F}"/>
              </a:ext>
            </a:extLst>
          </p:cNvPr>
          <p:cNvSpPr>
            <a:spLocks noGrp="1"/>
          </p:cNvSpPr>
          <p:nvPr>
            <p:ph type="ctrTitle"/>
          </p:nvPr>
        </p:nvSpPr>
        <p:spPr>
          <a:xfrm>
            <a:off x="6558158" y="3133725"/>
            <a:ext cx="5167380" cy="2078700"/>
          </a:xfrm>
        </p:spPr>
        <p:txBody>
          <a:bodyPr/>
          <a:lstStyle/>
          <a:p>
            <a:r>
              <a:rPr lang="en-US" dirty="0"/>
              <a:t>The Area</a:t>
            </a:r>
          </a:p>
        </p:txBody>
      </p:sp>
      <p:sp>
        <p:nvSpPr>
          <p:cNvPr id="3" name="Subtitle 2">
            <a:extLst>
              <a:ext uri="{FF2B5EF4-FFF2-40B4-BE49-F238E27FC236}">
                <a16:creationId xmlns:a16="http://schemas.microsoft.com/office/drawing/2014/main" id="{7CF6DDBA-5C5D-4A2E-9441-DE3F8C0EDDFB}"/>
              </a:ext>
            </a:extLst>
          </p:cNvPr>
          <p:cNvSpPr>
            <a:spLocks noGrp="1"/>
          </p:cNvSpPr>
          <p:nvPr>
            <p:ph type="subTitle" idx="1"/>
          </p:nvPr>
        </p:nvSpPr>
        <p:spPr>
          <a:xfrm>
            <a:off x="6330073" y="5536919"/>
            <a:ext cx="5521763" cy="940443"/>
          </a:xfrm>
        </p:spPr>
        <p:txBody>
          <a:bodyPr/>
          <a:lstStyle/>
          <a:p>
            <a:r>
              <a:rPr lang="en-US" dirty="0"/>
              <a:t>The area shows to able to handle a newly reopened brewpub.</a:t>
            </a:r>
          </a:p>
          <a:p>
            <a:endParaRPr lang="en-US" dirty="0"/>
          </a:p>
        </p:txBody>
      </p:sp>
      <p:sp>
        <p:nvSpPr>
          <p:cNvPr id="4" name="Rectangle 3">
            <a:extLst>
              <a:ext uri="{FF2B5EF4-FFF2-40B4-BE49-F238E27FC236}">
                <a16:creationId xmlns:a16="http://schemas.microsoft.com/office/drawing/2014/main" id="{855932D5-4D35-4C9B-92BE-0884AA215D74}"/>
              </a:ext>
            </a:extLst>
          </p:cNvPr>
          <p:cNvSpPr/>
          <p:nvPr/>
        </p:nvSpPr>
        <p:spPr>
          <a:xfrm>
            <a:off x="7335407" y="1044646"/>
            <a:ext cx="4516429" cy="1754326"/>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rPr>
              <a:t>Median Age: 28 to 36</a:t>
            </a:r>
          </a:p>
          <a:p>
            <a:pPr marL="285750" indent="-285750">
              <a:buFont typeface="Arial" panose="020B0604020202020204" pitchFamily="34" charset="0"/>
              <a:buChar char="•"/>
            </a:pPr>
            <a:r>
              <a:rPr lang="en-US" dirty="0">
                <a:solidFill>
                  <a:schemeClr val="bg1"/>
                </a:solidFill>
              </a:rPr>
              <a:t>Disposable income: $39,000 to $188,000</a:t>
            </a:r>
          </a:p>
          <a:p>
            <a:pPr marL="285750" indent="-285750">
              <a:buFont typeface="Arial" panose="020B0604020202020204" pitchFamily="34" charset="0"/>
              <a:buChar char="•"/>
            </a:pPr>
            <a:r>
              <a:rPr lang="en-US" dirty="0">
                <a:solidFill>
                  <a:schemeClr val="bg1"/>
                </a:solidFill>
              </a:rPr>
              <a:t>Traffic Counts:</a:t>
            </a:r>
            <a:br>
              <a:rPr lang="en-US" dirty="0">
                <a:solidFill>
                  <a:schemeClr val="bg1"/>
                </a:solidFill>
              </a:rPr>
            </a:br>
            <a:r>
              <a:rPr lang="en-US" dirty="0">
                <a:solidFill>
                  <a:schemeClr val="bg1"/>
                </a:solidFill>
              </a:rPr>
              <a:t>Greenville Avenue are - 24,008</a:t>
            </a:r>
            <a:br>
              <a:rPr lang="en-US" dirty="0">
                <a:solidFill>
                  <a:schemeClr val="bg1"/>
                </a:solidFill>
              </a:rPr>
            </a:br>
            <a:r>
              <a:rPr lang="en-US" dirty="0">
                <a:solidFill>
                  <a:schemeClr val="bg1"/>
                </a:solidFill>
              </a:rPr>
              <a:t>North Central Expressway - 322,801</a:t>
            </a:r>
          </a:p>
          <a:p>
            <a:endParaRPr lang="en-US" dirty="0">
              <a:solidFill>
                <a:schemeClr val="bg1"/>
              </a:solidFill>
            </a:endParaRPr>
          </a:p>
        </p:txBody>
      </p:sp>
      <p:sp>
        <p:nvSpPr>
          <p:cNvPr id="8" name="Title 1">
            <a:extLst>
              <a:ext uri="{FF2B5EF4-FFF2-40B4-BE49-F238E27FC236}">
                <a16:creationId xmlns:a16="http://schemas.microsoft.com/office/drawing/2014/main" id="{898D3C9C-1409-4EA7-86A2-B7A64E6306F5}"/>
              </a:ext>
            </a:extLst>
          </p:cNvPr>
          <p:cNvSpPr txBox="1">
            <a:spLocks/>
          </p:cNvSpPr>
          <p:nvPr/>
        </p:nvSpPr>
        <p:spPr>
          <a:xfrm>
            <a:off x="6558158" y="247743"/>
            <a:ext cx="5167380" cy="720684"/>
          </a:xfrm>
          <a:prstGeom prst="rect">
            <a:avLst/>
          </a:prstGeom>
        </p:spPr>
        <p:txBody>
          <a:bodyPr vert="horz" lIns="0" tIns="0" rIns="0" bIns="0" rtlCol="0" anchor="b">
            <a:noAutofit/>
          </a:bodyPr>
          <a:lstStyle>
            <a:lvl1pPr algn="r" defTabSz="914400" rtl="0" eaLnBrk="1" latinLnBrk="0" hangingPunct="1">
              <a:lnSpc>
                <a:spcPts val="5000"/>
              </a:lnSpc>
              <a:spcBef>
                <a:spcPct val="0"/>
              </a:spcBef>
              <a:buNone/>
              <a:defRPr lang="en-ZA" sz="4400" b="1" kern="1200" cap="all" spc="-150" baseline="0">
                <a:solidFill>
                  <a:schemeClr val="bg1"/>
                </a:solidFill>
                <a:latin typeface="+mj-lt"/>
                <a:ea typeface="+mj-ea"/>
                <a:cs typeface="+mj-cs"/>
              </a:defRPr>
            </a:lvl1pPr>
          </a:lstStyle>
          <a:p>
            <a:r>
              <a:rPr lang="en-US" dirty="0"/>
              <a:t>2019 Data</a:t>
            </a:r>
          </a:p>
        </p:txBody>
      </p:sp>
      <p:pic>
        <p:nvPicPr>
          <p:cNvPr id="16" name="Picture Placeholder 15">
            <a:extLst>
              <a:ext uri="{FF2B5EF4-FFF2-40B4-BE49-F238E27FC236}">
                <a16:creationId xmlns:a16="http://schemas.microsoft.com/office/drawing/2014/main" id="{FE15F834-683D-40BA-BE3D-24A827C7BDC0}"/>
              </a:ext>
            </a:extLst>
          </p:cNvPr>
          <p:cNvPicPr>
            <a:picLocks noGrp="1" noChangeAspect="1"/>
          </p:cNvPicPr>
          <p:nvPr>
            <p:ph type="pic" sz="quarter" idx="10"/>
          </p:nvPr>
        </p:nvPicPr>
        <p:blipFill>
          <a:blip r:embed="rId3"/>
          <a:srcRect t="342" b="342"/>
          <a:stretch>
            <a:fillRect/>
          </a:stretch>
        </p:blipFill>
        <p:spPr/>
      </p:pic>
    </p:spTree>
    <p:extLst>
      <p:ext uri="{BB962C8B-B14F-4D97-AF65-F5344CB8AC3E}">
        <p14:creationId xmlns:p14="http://schemas.microsoft.com/office/powerpoint/2010/main" val="4108785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CBB7F8-C8A6-422D-A1DE-1E3FAF24130C}"/>
              </a:ext>
            </a:extLst>
          </p:cNvPr>
          <p:cNvSpPr>
            <a:spLocks noGrp="1"/>
          </p:cNvSpPr>
          <p:nvPr>
            <p:ph type="body" sz="half" idx="2"/>
          </p:nvPr>
        </p:nvSpPr>
        <p:spPr/>
        <p:txBody>
          <a:bodyPr/>
          <a:lstStyle/>
          <a:p>
            <a:r>
              <a:rPr lang="en-US" dirty="0"/>
              <a:t>Using Principal Component Analysis (PCA) and K-Means Clustering, we identified 6 unique clusters of zip codes in Texas</a:t>
            </a:r>
          </a:p>
          <a:p>
            <a:r>
              <a:rPr lang="en-US" dirty="0"/>
              <a:t>Data used is demographic details on income, age, and housing for each zip code in Texas</a:t>
            </a:r>
          </a:p>
          <a:p>
            <a:r>
              <a:rPr lang="en-US" dirty="0"/>
              <a:t>We found that most of the breweries are in Cluster Label 1, which is predominantly industrial areas.</a:t>
            </a:r>
          </a:p>
        </p:txBody>
      </p:sp>
      <p:sp>
        <p:nvSpPr>
          <p:cNvPr id="4" name="Title 3">
            <a:extLst>
              <a:ext uri="{FF2B5EF4-FFF2-40B4-BE49-F238E27FC236}">
                <a16:creationId xmlns:a16="http://schemas.microsoft.com/office/drawing/2014/main" id="{CD031916-DF17-4178-8EF3-7C9E53D7D0CE}"/>
              </a:ext>
            </a:extLst>
          </p:cNvPr>
          <p:cNvSpPr>
            <a:spLocks noGrp="1"/>
          </p:cNvSpPr>
          <p:nvPr>
            <p:ph type="title"/>
          </p:nvPr>
        </p:nvSpPr>
        <p:spPr/>
        <p:txBody>
          <a:bodyPr/>
          <a:lstStyle/>
          <a:p>
            <a:r>
              <a:rPr lang="en-US" dirty="0"/>
              <a:t>The right neighborhood</a:t>
            </a:r>
          </a:p>
        </p:txBody>
      </p:sp>
      <p:sp>
        <p:nvSpPr>
          <p:cNvPr id="5" name="Slide Number Placeholder 4">
            <a:extLst>
              <a:ext uri="{FF2B5EF4-FFF2-40B4-BE49-F238E27FC236}">
                <a16:creationId xmlns:a16="http://schemas.microsoft.com/office/drawing/2014/main" id="{F67491DB-27B9-40B5-AC38-C8FEB0900C50}"/>
              </a:ext>
            </a:extLst>
          </p:cNvPr>
          <p:cNvSpPr>
            <a:spLocks noGrp="1"/>
          </p:cNvSpPr>
          <p:nvPr>
            <p:ph type="sldNum" sz="quarter" idx="11"/>
          </p:nvPr>
        </p:nvSpPr>
        <p:spPr/>
        <p:txBody>
          <a:bodyPr/>
          <a:lstStyle/>
          <a:p>
            <a:pPr algn="ctr"/>
            <a:fld id="{B67B645E-C5E5-4727-B977-D372A0AA71D9}" type="slidenum">
              <a:rPr lang="en-US" smtClean="0"/>
              <a:pPr algn="ctr"/>
              <a:t>6</a:t>
            </a:fld>
            <a:endParaRPr lang="en-US" dirty="0"/>
          </a:p>
        </p:txBody>
      </p:sp>
      <p:pic>
        <p:nvPicPr>
          <p:cNvPr id="8" name="Picture 7">
            <a:extLst>
              <a:ext uri="{FF2B5EF4-FFF2-40B4-BE49-F238E27FC236}">
                <a16:creationId xmlns:a16="http://schemas.microsoft.com/office/drawing/2014/main" id="{73F7B49B-C7DD-4DCA-AD72-66316F889383}"/>
              </a:ext>
            </a:extLst>
          </p:cNvPr>
          <p:cNvPicPr>
            <a:picLocks noChangeAspect="1"/>
          </p:cNvPicPr>
          <p:nvPr/>
        </p:nvPicPr>
        <p:blipFill>
          <a:blip r:embed="rId3"/>
          <a:stretch>
            <a:fillRect/>
          </a:stretch>
        </p:blipFill>
        <p:spPr>
          <a:xfrm>
            <a:off x="10719064" y="5939346"/>
            <a:ext cx="942418" cy="902286"/>
          </a:xfrm>
          <a:prstGeom prst="rect">
            <a:avLst/>
          </a:prstGeom>
        </p:spPr>
      </p:pic>
      <p:pic>
        <p:nvPicPr>
          <p:cNvPr id="2" name="Picture 1">
            <a:extLst>
              <a:ext uri="{FF2B5EF4-FFF2-40B4-BE49-F238E27FC236}">
                <a16:creationId xmlns:a16="http://schemas.microsoft.com/office/drawing/2014/main" id="{E92A938C-8379-3048-93A6-7B20DD0C4990}"/>
              </a:ext>
            </a:extLst>
          </p:cNvPr>
          <p:cNvPicPr>
            <a:picLocks noChangeAspect="1"/>
          </p:cNvPicPr>
          <p:nvPr/>
        </p:nvPicPr>
        <p:blipFill>
          <a:blip r:embed="rId4"/>
          <a:stretch>
            <a:fillRect/>
          </a:stretch>
        </p:blipFill>
        <p:spPr>
          <a:xfrm>
            <a:off x="4581401" y="1437088"/>
            <a:ext cx="7435547" cy="4502258"/>
          </a:xfrm>
          <a:prstGeom prst="rect">
            <a:avLst/>
          </a:prstGeom>
        </p:spPr>
      </p:pic>
    </p:spTree>
    <p:extLst>
      <p:ext uri="{BB962C8B-B14F-4D97-AF65-F5344CB8AC3E}">
        <p14:creationId xmlns:p14="http://schemas.microsoft.com/office/powerpoint/2010/main" val="3744859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CBB7F8-C8A6-422D-A1DE-1E3FAF24130C}"/>
              </a:ext>
            </a:extLst>
          </p:cNvPr>
          <p:cNvSpPr>
            <a:spLocks noGrp="1"/>
          </p:cNvSpPr>
          <p:nvPr>
            <p:ph type="body" sz="half" idx="2"/>
          </p:nvPr>
        </p:nvSpPr>
        <p:spPr/>
        <p:txBody>
          <a:bodyPr/>
          <a:lstStyle/>
          <a:p>
            <a:r>
              <a:rPr lang="en-US" dirty="0"/>
              <a:t>Humperdinks location is found in Cluster Label 5</a:t>
            </a:r>
          </a:p>
          <a:p>
            <a:r>
              <a:rPr lang="en-US" dirty="0"/>
              <a:t>This cluster has, on average, the most mature breweries and brewpubs in Texas</a:t>
            </a:r>
          </a:p>
          <a:p>
            <a:r>
              <a:rPr lang="en-US" dirty="0"/>
              <a:t>We also know they have the highest monthly Untappd check-ins</a:t>
            </a:r>
          </a:p>
          <a:p>
            <a:r>
              <a:rPr lang="en-US" dirty="0"/>
              <a:t>On average, the beer rating is 3.7 compared to Humperdinks 3.3 average rating</a:t>
            </a:r>
          </a:p>
        </p:txBody>
      </p:sp>
      <p:sp>
        <p:nvSpPr>
          <p:cNvPr id="4" name="Title 3">
            <a:extLst>
              <a:ext uri="{FF2B5EF4-FFF2-40B4-BE49-F238E27FC236}">
                <a16:creationId xmlns:a16="http://schemas.microsoft.com/office/drawing/2014/main" id="{CD031916-DF17-4178-8EF3-7C9E53D7D0CE}"/>
              </a:ext>
            </a:extLst>
          </p:cNvPr>
          <p:cNvSpPr>
            <a:spLocks noGrp="1"/>
          </p:cNvSpPr>
          <p:nvPr>
            <p:ph type="title"/>
          </p:nvPr>
        </p:nvSpPr>
        <p:spPr/>
        <p:txBody>
          <a:bodyPr/>
          <a:lstStyle/>
          <a:p>
            <a:r>
              <a:rPr lang="en-US" dirty="0"/>
              <a:t>The Greenville Neighborhood</a:t>
            </a:r>
          </a:p>
        </p:txBody>
      </p:sp>
      <p:sp>
        <p:nvSpPr>
          <p:cNvPr id="5" name="Slide Number Placeholder 4">
            <a:extLst>
              <a:ext uri="{FF2B5EF4-FFF2-40B4-BE49-F238E27FC236}">
                <a16:creationId xmlns:a16="http://schemas.microsoft.com/office/drawing/2014/main" id="{F67491DB-27B9-40B5-AC38-C8FEB0900C50}"/>
              </a:ext>
            </a:extLst>
          </p:cNvPr>
          <p:cNvSpPr>
            <a:spLocks noGrp="1"/>
          </p:cNvSpPr>
          <p:nvPr>
            <p:ph type="sldNum" sz="quarter" idx="11"/>
          </p:nvPr>
        </p:nvSpPr>
        <p:spPr/>
        <p:txBody>
          <a:bodyPr/>
          <a:lstStyle/>
          <a:p>
            <a:pPr algn="ctr"/>
            <a:fld id="{B67B645E-C5E5-4727-B977-D372A0AA71D9}" type="slidenum">
              <a:rPr lang="en-US" smtClean="0"/>
              <a:pPr algn="ctr"/>
              <a:t>7</a:t>
            </a:fld>
            <a:endParaRPr lang="en-US" dirty="0"/>
          </a:p>
        </p:txBody>
      </p:sp>
      <p:pic>
        <p:nvPicPr>
          <p:cNvPr id="8" name="Picture 7">
            <a:extLst>
              <a:ext uri="{FF2B5EF4-FFF2-40B4-BE49-F238E27FC236}">
                <a16:creationId xmlns:a16="http://schemas.microsoft.com/office/drawing/2014/main" id="{73F7B49B-C7DD-4DCA-AD72-66316F889383}"/>
              </a:ext>
            </a:extLst>
          </p:cNvPr>
          <p:cNvPicPr>
            <a:picLocks noChangeAspect="1"/>
          </p:cNvPicPr>
          <p:nvPr/>
        </p:nvPicPr>
        <p:blipFill>
          <a:blip r:embed="rId3"/>
          <a:stretch>
            <a:fillRect/>
          </a:stretch>
        </p:blipFill>
        <p:spPr>
          <a:xfrm>
            <a:off x="10719064" y="5939346"/>
            <a:ext cx="942418" cy="902286"/>
          </a:xfrm>
          <a:prstGeom prst="rect">
            <a:avLst/>
          </a:prstGeom>
        </p:spPr>
      </p:pic>
      <p:pic>
        <p:nvPicPr>
          <p:cNvPr id="9" name="Picture 8">
            <a:extLst>
              <a:ext uri="{FF2B5EF4-FFF2-40B4-BE49-F238E27FC236}">
                <a16:creationId xmlns:a16="http://schemas.microsoft.com/office/drawing/2014/main" id="{5FBB649A-820C-5D43-A361-E2FAC6FDD43C}"/>
              </a:ext>
            </a:extLst>
          </p:cNvPr>
          <p:cNvPicPr>
            <a:picLocks noChangeAspect="1"/>
          </p:cNvPicPr>
          <p:nvPr/>
        </p:nvPicPr>
        <p:blipFill>
          <a:blip r:embed="rId4"/>
          <a:stretch>
            <a:fillRect/>
          </a:stretch>
        </p:blipFill>
        <p:spPr>
          <a:xfrm>
            <a:off x="6388498" y="359999"/>
            <a:ext cx="5443502" cy="5881227"/>
          </a:xfrm>
          <a:prstGeom prst="rect">
            <a:avLst/>
          </a:prstGeom>
        </p:spPr>
      </p:pic>
    </p:spTree>
    <p:extLst>
      <p:ext uri="{BB962C8B-B14F-4D97-AF65-F5344CB8AC3E}">
        <p14:creationId xmlns:p14="http://schemas.microsoft.com/office/powerpoint/2010/main" val="1353157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9256EF6-3CDE-4ADE-8753-BF5040E3C65B}"/>
              </a:ext>
            </a:extLst>
          </p:cNvPr>
          <p:cNvSpPr>
            <a:spLocks noGrp="1"/>
          </p:cNvSpPr>
          <p:nvPr>
            <p:ph type="body" sz="quarter" idx="36"/>
          </p:nvPr>
        </p:nvSpPr>
        <p:spPr>
          <a:xfrm>
            <a:off x="4693518" y="4756649"/>
            <a:ext cx="1620000" cy="1628772"/>
          </a:xfrm>
        </p:spPr>
        <p:txBody>
          <a:bodyPr>
            <a:normAutofit/>
          </a:bodyPr>
          <a:lstStyle/>
          <a:p>
            <a:r>
              <a:rPr lang="en-US" dirty="0">
                <a:solidFill>
                  <a:schemeClr val="tx1"/>
                </a:solidFill>
              </a:rPr>
              <a:t>Money will be generated by </a:t>
            </a:r>
            <a:r>
              <a:rPr lang="en-ZA" noProof="1"/>
              <a:t>offering craft food &amp; </a:t>
            </a:r>
            <a:r>
              <a:rPr lang="en-US" dirty="0">
                <a:solidFill>
                  <a:schemeClr val="tx1"/>
                </a:solidFill>
              </a:rPr>
              <a:t>in house and carry away beer sales.</a:t>
            </a:r>
            <a:endParaRPr lang="en-ZA" noProof="1"/>
          </a:p>
          <a:p>
            <a:r>
              <a:rPr lang="en-ZA" noProof="1"/>
              <a:t>Loyalty membership program</a:t>
            </a:r>
          </a:p>
          <a:p>
            <a:endParaRPr lang="en-ZA" dirty="0"/>
          </a:p>
        </p:txBody>
      </p:sp>
      <p:sp>
        <p:nvSpPr>
          <p:cNvPr id="6" name="Text Placeholder 5">
            <a:extLst>
              <a:ext uri="{FF2B5EF4-FFF2-40B4-BE49-F238E27FC236}">
                <a16:creationId xmlns:a16="http://schemas.microsoft.com/office/drawing/2014/main" id="{1D5F34C1-576F-4BF7-8C9C-D507F213AE68}"/>
              </a:ext>
            </a:extLst>
          </p:cNvPr>
          <p:cNvSpPr>
            <a:spLocks noGrp="1"/>
          </p:cNvSpPr>
          <p:nvPr>
            <p:ph type="body" sz="quarter" idx="17"/>
          </p:nvPr>
        </p:nvSpPr>
        <p:spPr>
          <a:xfrm>
            <a:off x="431800" y="4256094"/>
            <a:ext cx="1620000" cy="360000"/>
          </a:xfrm>
        </p:spPr>
        <p:txBody>
          <a:bodyPr/>
          <a:lstStyle/>
          <a:p>
            <a:r>
              <a:rPr lang="en-ZA" dirty="0"/>
              <a:t>Investment</a:t>
            </a:r>
          </a:p>
        </p:txBody>
      </p:sp>
      <p:sp>
        <p:nvSpPr>
          <p:cNvPr id="7" name="Text Placeholder 6">
            <a:extLst>
              <a:ext uri="{FF2B5EF4-FFF2-40B4-BE49-F238E27FC236}">
                <a16:creationId xmlns:a16="http://schemas.microsoft.com/office/drawing/2014/main" id="{FBE93992-F65E-48D7-971D-FA51E969BEFE}"/>
              </a:ext>
            </a:extLst>
          </p:cNvPr>
          <p:cNvSpPr>
            <a:spLocks noGrp="1"/>
          </p:cNvSpPr>
          <p:nvPr>
            <p:ph type="body" sz="quarter" idx="18"/>
          </p:nvPr>
        </p:nvSpPr>
        <p:spPr>
          <a:xfrm>
            <a:off x="431800" y="4756649"/>
            <a:ext cx="1620000" cy="1628772"/>
          </a:xfrm>
        </p:spPr>
        <p:txBody>
          <a:bodyPr/>
          <a:lstStyle/>
          <a:p>
            <a:r>
              <a:rPr lang="en-US" dirty="0">
                <a:solidFill>
                  <a:schemeClr val="tx1"/>
                </a:solidFill>
              </a:rPr>
              <a:t>Long term lease:</a:t>
            </a:r>
          </a:p>
          <a:p>
            <a:r>
              <a:rPr lang="en-US" dirty="0">
                <a:solidFill>
                  <a:schemeClr val="tx1"/>
                </a:solidFill>
              </a:rPr>
              <a:t>$3.70 - SF</a:t>
            </a:r>
          </a:p>
          <a:p>
            <a:r>
              <a:rPr lang="en-US" dirty="0">
                <a:solidFill>
                  <a:schemeClr val="tx1"/>
                </a:solidFill>
              </a:rPr>
              <a:t>6,785 bring the monthly total to $25,104.50</a:t>
            </a:r>
            <a:endParaRPr lang="en-ZA" dirty="0"/>
          </a:p>
        </p:txBody>
      </p:sp>
      <p:sp>
        <p:nvSpPr>
          <p:cNvPr id="8" name="Text Placeholder 7">
            <a:extLst>
              <a:ext uri="{FF2B5EF4-FFF2-40B4-BE49-F238E27FC236}">
                <a16:creationId xmlns:a16="http://schemas.microsoft.com/office/drawing/2014/main" id="{8CB0B4A0-79F2-4CB5-BBB6-FEEBD8465250}"/>
              </a:ext>
            </a:extLst>
          </p:cNvPr>
          <p:cNvSpPr>
            <a:spLocks noGrp="1"/>
          </p:cNvSpPr>
          <p:nvPr>
            <p:ph type="body" sz="quarter" idx="33"/>
          </p:nvPr>
        </p:nvSpPr>
        <p:spPr>
          <a:xfrm>
            <a:off x="2562659" y="4256094"/>
            <a:ext cx="1620000" cy="360000"/>
          </a:xfrm>
        </p:spPr>
        <p:txBody>
          <a:bodyPr/>
          <a:lstStyle/>
          <a:p>
            <a:r>
              <a:rPr lang="en-ZA" dirty="0"/>
              <a:t>Space</a:t>
            </a:r>
          </a:p>
        </p:txBody>
      </p:sp>
      <p:sp>
        <p:nvSpPr>
          <p:cNvPr id="9" name="Text Placeholder 8">
            <a:extLst>
              <a:ext uri="{FF2B5EF4-FFF2-40B4-BE49-F238E27FC236}">
                <a16:creationId xmlns:a16="http://schemas.microsoft.com/office/drawing/2014/main" id="{66810F29-B4A6-4A97-903D-F931D52ACA7F}"/>
              </a:ext>
            </a:extLst>
          </p:cNvPr>
          <p:cNvSpPr>
            <a:spLocks noGrp="1"/>
          </p:cNvSpPr>
          <p:nvPr>
            <p:ph type="body" sz="quarter" idx="34"/>
          </p:nvPr>
        </p:nvSpPr>
        <p:spPr>
          <a:xfrm>
            <a:off x="2562659" y="4756649"/>
            <a:ext cx="1620000" cy="1628772"/>
          </a:xfrm>
        </p:spPr>
        <p:txBody>
          <a:bodyPr/>
          <a:lstStyle/>
          <a:p>
            <a:r>
              <a:rPr lang="en-US" dirty="0">
                <a:solidFill>
                  <a:schemeClr val="tx1"/>
                </a:solidFill>
              </a:rPr>
              <a:t>Full-size bar</a:t>
            </a:r>
          </a:p>
          <a:p>
            <a:r>
              <a:rPr lang="en-US" dirty="0">
                <a:solidFill>
                  <a:schemeClr val="tx1"/>
                </a:solidFill>
              </a:rPr>
              <a:t>Large areas for eating a gaming</a:t>
            </a:r>
          </a:p>
          <a:p>
            <a:r>
              <a:rPr lang="en-US" dirty="0">
                <a:solidFill>
                  <a:schemeClr val="tx1"/>
                </a:solidFill>
              </a:rPr>
              <a:t>15-barrel brewing area</a:t>
            </a:r>
            <a:endParaRPr lang="en-ZA" dirty="0"/>
          </a:p>
        </p:txBody>
      </p:sp>
      <p:sp>
        <p:nvSpPr>
          <p:cNvPr id="10" name="Text Placeholder 9">
            <a:extLst>
              <a:ext uri="{FF2B5EF4-FFF2-40B4-BE49-F238E27FC236}">
                <a16:creationId xmlns:a16="http://schemas.microsoft.com/office/drawing/2014/main" id="{68053976-DF5A-4CE2-94FB-5F70C9064260}"/>
              </a:ext>
            </a:extLst>
          </p:cNvPr>
          <p:cNvSpPr>
            <a:spLocks noGrp="1"/>
          </p:cNvSpPr>
          <p:nvPr>
            <p:ph type="body" sz="quarter" idx="35"/>
          </p:nvPr>
        </p:nvSpPr>
        <p:spPr>
          <a:xfrm>
            <a:off x="4693518" y="4256094"/>
            <a:ext cx="1620000" cy="360000"/>
          </a:xfrm>
        </p:spPr>
        <p:txBody>
          <a:bodyPr/>
          <a:lstStyle/>
          <a:p>
            <a:r>
              <a:rPr lang="en-ZA" dirty="0"/>
              <a:t>Profit</a:t>
            </a:r>
          </a:p>
          <a:p>
            <a:endParaRPr lang="en-ZA" dirty="0"/>
          </a:p>
        </p:txBody>
      </p:sp>
      <p:sp>
        <p:nvSpPr>
          <p:cNvPr id="3" name="Title 2">
            <a:extLst>
              <a:ext uri="{FF2B5EF4-FFF2-40B4-BE49-F238E27FC236}">
                <a16:creationId xmlns:a16="http://schemas.microsoft.com/office/drawing/2014/main" id="{87C2AC9A-0FD0-4DA8-99B4-C440A1D15DA4}"/>
              </a:ext>
            </a:extLst>
          </p:cNvPr>
          <p:cNvSpPr>
            <a:spLocks noGrp="1"/>
          </p:cNvSpPr>
          <p:nvPr>
            <p:ph type="ctrTitle"/>
          </p:nvPr>
        </p:nvSpPr>
        <p:spPr bwMode="gray">
          <a:xfrm>
            <a:off x="7178799" y="787067"/>
            <a:ext cx="4694150" cy="720000"/>
          </a:xfrm>
        </p:spPr>
        <p:txBody>
          <a:bodyPr>
            <a:normAutofit/>
          </a:bodyPr>
          <a:lstStyle/>
          <a:p>
            <a:r>
              <a:rPr lang="en-US" dirty="0"/>
              <a:t>Business Model</a:t>
            </a:r>
            <a:endParaRPr lang="en-ZA" dirty="0"/>
          </a:p>
        </p:txBody>
      </p:sp>
      <p:sp>
        <p:nvSpPr>
          <p:cNvPr id="4" name="Subtitle 3">
            <a:extLst>
              <a:ext uri="{FF2B5EF4-FFF2-40B4-BE49-F238E27FC236}">
                <a16:creationId xmlns:a16="http://schemas.microsoft.com/office/drawing/2014/main" id="{F28FED25-4DDC-4D72-A54E-3E227B420317}"/>
              </a:ext>
            </a:extLst>
          </p:cNvPr>
          <p:cNvSpPr>
            <a:spLocks noGrp="1"/>
          </p:cNvSpPr>
          <p:nvPr>
            <p:ph type="subTitle" idx="1"/>
          </p:nvPr>
        </p:nvSpPr>
        <p:spPr bwMode="gray">
          <a:xfrm>
            <a:off x="7163760" y="1776119"/>
            <a:ext cx="4569423" cy="4120828"/>
          </a:xfrm>
        </p:spPr>
        <p:txBody>
          <a:bodyPr/>
          <a:lstStyle/>
          <a:p>
            <a:pPr marL="342900" indent="-342900" algn="l">
              <a:buFont typeface="Arial" panose="020B0604020202020204" pitchFamily="34" charset="0"/>
              <a:buChar char="•"/>
            </a:pPr>
            <a:r>
              <a:rPr lang="en-ZA" noProof="1"/>
              <a:t>Lease and retrofit Humperdink’s Resturant with existing brewhosue</a:t>
            </a:r>
          </a:p>
          <a:p>
            <a:pPr marL="342900" indent="-342900" algn="l">
              <a:buFont typeface="Arial" panose="020B0604020202020204" pitchFamily="34" charset="0"/>
              <a:buChar char="•"/>
            </a:pPr>
            <a:r>
              <a:rPr lang="en-ZA" noProof="1"/>
              <a:t>Establish membership program, offering mugs, food discounts, rewards for unique beers</a:t>
            </a:r>
          </a:p>
          <a:p>
            <a:pPr marL="342900" indent="-342900" algn="l">
              <a:buFont typeface="Arial" panose="020B0604020202020204" pitchFamily="34" charset="0"/>
              <a:buChar char="•"/>
            </a:pPr>
            <a:r>
              <a:rPr lang="en-ZA" noProof="1"/>
              <a:t>High rotation of beers, instead of 30 standard offerings we offer 100 unique beers year around</a:t>
            </a:r>
          </a:p>
        </p:txBody>
      </p:sp>
      <p:sp>
        <p:nvSpPr>
          <p:cNvPr id="88" name="Slide Number Placeholder 87">
            <a:extLst>
              <a:ext uri="{FF2B5EF4-FFF2-40B4-BE49-F238E27FC236}">
                <a16:creationId xmlns:a16="http://schemas.microsoft.com/office/drawing/2014/main" id="{FAFF03E5-FC39-4375-8BD9-53A0FD781CB7}"/>
              </a:ext>
            </a:extLst>
          </p:cNvPr>
          <p:cNvSpPr>
            <a:spLocks noGrp="1"/>
          </p:cNvSpPr>
          <p:nvPr>
            <p:ph type="sldNum" sz="quarter" idx="50"/>
          </p:nvPr>
        </p:nvSpPr>
        <p:spPr/>
        <p:txBody>
          <a:bodyPr/>
          <a:lstStyle/>
          <a:p>
            <a:pPr algn="ctr"/>
            <a:fld id="{B67B645E-C5E5-4727-B977-D372A0AA71D9}" type="slidenum">
              <a:rPr lang="en-US" smtClean="0"/>
              <a:pPr algn="ctr"/>
              <a:t>8</a:t>
            </a:fld>
            <a:endParaRPr lang="en-US" dirty="0"/>
          </a:p>
        </p:txBody>
      </p:sp>
      <p:pic>
        <p:nvPicPr>
          <p:cNvPr id="14" name="Picture 13"/>
          <p:cNvPicPr>
            <a:picLocks noChangeAspect="1"/>
          </p:cNvPicPr>
          <p:nvPr/>
        </p:nvPicPr>
        <p:blipFill>
          <a:blip r:embed="rId3"/>
          <a:stretch>
            <a:fillRect/>
          </a:stretch>
        </p:blipFill>
        <p:spPr>
          <a:xfrm>
            <a:off x="10736321" y="5927721"/>
            <a:ext cx="908383" cy="902286"/>
          </a:xfrm>
          <a:prstGeom prst="rect">
            <a:avLst/>
          </a:prstGeom>
        </p:spPr>
      </p:pic>
      <p:pic>
        <p:nvPicPr>
          <p:cNvPr id="15" name="Picture 14">
            <a:extLst>
              <a:ext uri="{FF2B5EF4-FFF2-40B4-BE49-F238E27FC236}">
                <a16:creationId xmlns:a16="http://schemas.microsoft.com/office/drawing/2014/main" id="{E7E446AF-452F-447E-917C-4172D8E90733}"/>
              </a:ext>
            </a:extLst>
          </p:cNvPr>
          <p:cNvPicPr>
            <a:picLocks noChangeAspect="1"/>
          </p:cNvPicPr>
          <p:nvPr/>
        </p:nvPicPr>
        <p:blipFill>
          <a:blip r:embed="rId4"/>
          <a:stretch>
            <a:fillRect/>
          </a:stretch>
        </p:blipFill>
        <p:spPr>
          <a:xfrm>
            <a:off x="10719064" y="5939346"/>
            <a:ext cx="942418" cy="902286"/>
          </a:xfrm>
          <a:prstGeom prst="rect">
            <a:avLst/>
          </a:prstGeom>
        </p:spPr>
      </p:pic>
      <p:pic>
        <p:nvPicPr>
          <p:cNvPr id="21" name="Picture Placeholder 20">
            <a:extLst>
              <a:ext uri="{FF2B5EF4-FFF2-40B4-BE49-F238E27FC236}">
                <a16:creationId xmlns:a16="http://schemas.microsoft.com/office/drawing/2014/main" id="{005683E8-DE7A-4183-8073-9646D00CC2D9}"/>
              </a:ext>
            </a:extLst>
          </p:cNvPr>
          <p:cNvPicPr>
            <a:picLocks noGrp="1" noChangeAspect="1"/>
          </p:cNvPicPr>
          <p:nvPr>
            <p:ph type="pic" sz="quarter" idx="45"/>
          </p:nvPr>
        </p:nvPicPr>
        <p:blipFill>
          <a:blip r:embed="rId5"/>
          <a:srcRect l="3406" r="3406"/>
          <a:stretch>
            <a:fillRect/>
          </a:stretch>
        </p:blipFill>
        <p:spPr>
          <a:xfrm>
            <a:off x="781288" y="2703961"/>
            <a:ext cx="908171" cy="908171"/>
          </a:xfrm>
        </p:spPr>
      </p:pic>
      <p:pic>
        <p:nvPicPr>
          <p:cNvPr id="19" name="Picture Placeholder 18">
            <a:extLst>
              <a:ext uri="{FF2B5EF4-FFF2-40B4-BE49-F238E27FC236}">
                <a16:creationId xmlns:a16="http://schemas.microsoft.com/office/drawing/2014/main" id="{A4DDC010-5314-4275-8D60-4160B67A47E9}"/>
              </a:ext>
            </a:extLst>
          </p:cNvPr>
          <p:cNvPicPr>
            <a:picLocks noGrp="1" noChangeAspect="1"/>
          </p:cNvPicPr>
          <p:nvPr>
            <p:ph type="pic" sz="quarter" idx="47"/>
          </p:nvPr>
        </p:nvPicPr>
        <p:blipFill>
          <a:blip r:embed="rId6"/>
          <a:srcRect l="19829" r="19829"/>
          <a:stretch>
            <a:fillRect/>
          </a:stretch>
        </p:blipFill>
        <p:spPr>
          <a:xfrm>
            <a:off x="2952563" y="2719117"/>
            <a:ext cx="908171" cy="908171"/>
          </a:xfrm>
        </p:spPr>
      </p:pic>
      <p:pic>
        <p:nvPicPr>
          <p:cNvPr id="23" name="Picture Placeholder 22">
            <a:extLst>
              <a:ext uri="{FF2B5EF4-FFF2-40B4-BE49-F238E27FC236}">
                <a16:creationId xmlns:a16="http://schemas.microsoft.com/office/drawing/2014/main" id="{98AF0F71-CB00-42E3-9204-94BB1F9260E1}"/>
              </a:ext>
            </a:extLst>
          </p:cNvPr>
          <p:cNvPicPr>
            <a:picLocks noGrp="1" noChangeAspect="1"/>
          </p:cNvPicPr>
          <p:nvPr>
            <p:ph type="pic" sz="quarter" idx="48"/>
          </p:nvPr>
        </p:nvPicPr>
        <p:blipFill>
          <a:blip r:embed="rId7"/>
          <a:srcRect l="21782" r="21782"/>
          <a:stretch>
            <a:fillRect/>
          </a:stretch>
        </p:blipFill>
        <p:spPr>
          <a:xfrm>
            <a:off x="5058162" y="2739325"/>
            <a:ext cx="908171" cy="908171"/>
          </a:xfrm>
        </p:spPr>
      </p:pic>
    </p:spTree>
    <p:extLst>
      <p:ext uri="{BB962C8B-B14F-4D97-AF65-F5344CB8AC3E}">
        <p14:creationId xmlns:p14="http://schemas.microsoft.com/office/powerpoint/2010/main" val="378388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DABB1-5E6B-4365-AD9E-DDCE7E972742}"/>
              </a:ext>
            </a:extLst>
          </p:cNvPr>
          <p:cNvSpPr>
            <a:spLocks noGrp="1"/>
          </p:cNvSpPr>
          <p:nvPr>
            <p:ph type="title"/>
          </p:nvPr>
        </p:nvSpPr>
        <p:spPr bwMode="ltGray"/>
        <p:txBody>
          <a:bodyPr/>
          <a:lstStyle/>
          <a:p>
            <a:r>
              <a:rPr lang="en-ZA" dirty="0"/>
              <a:t>Thank You</a:t>
            </a:r>
          </a:p>
        </p:txBody>
      </p:sp>
      <p:sp>
        <p:nvSpPr>
          <p:cNvPr id="4" name="Subtitle 3">
            <a:extLst>
              <a:ext uri="{FF2B5EF4-FFF2-40B4-BE49-F238E27FC236}">
                <a16:creationId xmlns:a16="http://schemas.microsoft.com/office/drawing/2014/main" id="{37530160-A714-49C8-85A0-932553905B40}"/>
              </a:ext>
            </a:extLst>
          </p:cNvPr>
          <p:cNvSpPr>
            <a:spLocks noGrp="1"/>
          </p:cNvSpPr>
          <p:nvPr>
            <p:ph type="subTitle" idx="1"/>
          </p:nvPr>
        </p:nvSpPr>
        <p:spPr bwMode="gray"/>
        <p:txBody>
          <a:bodyPr/>
          <a:lstStyle/>
          <a:p>
            <a:r>
              <a:rPr lang="en-ZA" noProof="1"/>
              <a:t>Chris Ballenger &amp; Chad Madding</a:t>
            </a:r>
          </a:p>
        </p:txBody>
      </p:sp>
      <p:sp>
        <p:nvSpPr>
          <p:cNvPr id="6" name="Text Placeholder 5">
            <a:extLst>
              <a:ext uri="{FF2B5EF4-FFF2-40B4-BE49-F238E27FC236}">
                <a16:creationId xmlns:a16="http://schemas.microsoft.com/office/drawing/2014/main" id="{282CA365-4170-41B8-B4B3-7A2FA6DBD751}"/>
              </a:ext>
            </a:extLst>
          </p:cNvPr>
          <p:cNvSpPr>
            <a:spLocks noGrp="1"/>
          </p:cNvSpPr>
          <p:nvPr>
            <p:ph type="body" sz="quarter" idx="15"/>
          </p:nvPr>
        </p:nvSpPr>
        <p:spPr bwMode="gray"/>
        <p:txBody>
          <a:bodyPr/>
          <a:lstStyle/>
          <a:p>
            <a:r>
              <a:rPr lang="en-ZA" dirty="0"/>
              <a:t>+1 555-0100</a:t>
            </a:r>
          </a:p>
        </p:txBody>
      </p:sp>
      <p:sp>
        <p:nvSpPr>
          <p:cNvPr id="7" name="Text Placeholder 6">
            <a:extLst>
              <a:ext uri="{FF2B5EF4-FFF2-40B4-BE49-F238E27FC236}">
                <a16:creationId xmlns:a16="http://schemas.microsoft.com/office/drawing/2014/main" id="{75739431-ADAD-416E-818C-4B616D2870E5}"/>
              </a:ext>
            </a:extLst>
          </p:cNvPr>
          <p:cNvSpPr>
            <a:spLocks noGrp="1"/>
          </p:cNvSpPr>
          <p:nvPr>
            <p:ph type="body" sz="quarter" idx="16"/>
          </p:nvPr>
        </p:nvSpPr>
        <p:spPr bwMode="gray"/>
        <p:txBody>
          <a:bodyPr/>
          <a:lstStyle/>
          <a:p>
            <a:r>
              <a:rPr lang="en-ZA" dirty="0"/>
              <a:t>chris@rahrbrewing.com</a:t>
            </a:r>
          </a:p>
        </p:txBody>
      </p:sp>
      <p:sp>
        <p:nvSpPr>
          <p:cNvPr id="8" name="Text Placeholder 7">
            <a:extLst>
              <a:ext uri="{FF2B5EF4-FFF2-40B4-BE49-F238E27FC236}">
                <a16:creationId xmlns:a16="http://schemas.microsoft.com/office/drawing/2014/main" id="{2258B848-99A6-4681-9D22-50069C0BDE97}"/>
              </a:ext>
            </a:extLst>
          </p:cNvPr>
          <p:cNvSpPr>
            <a:spLocks noGrp="1"/>
          </p:cNvSpPr>
          <p:nvPr>
            <p:ph type="body" sz="quarter" idx="17"/>
          </p:nvPr>
        </p:nvSpPr>
        <p:spPr bwMode="gray"/>
        <p:txBody>
          <a:bodyPr/>
          <a:lstStyle/>
          <a:p>
            <a:r>
              <a:rPr lang="en-ZA" dirty="0"/>
              <a:t>rahrbrewing.com</a:t>
            </a:r>
          </a:p>
        </p:txBody>
      </p:sp>
      <p:pic>
        <p:nvPicPr>
          <p:cNvPr id="12" name="Graphic 11" descr="User" title="Icon - Presenter Name">
            <a:extLst>
              <a:ext uri="{FF2B5EF4-FFF2-40B4-BE49-F238E27FC236}">
                <a16:creationId xmlns:a16="http://schemas.microsoft.com/office/drawing/2014/main" id="{3FD34FCD-807B-4BBC-8AFE-2162CCE29B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gray">
          <a:xfrm>
            <a:off x="11301465" y="3884812"/>
            <a:ext cx="218900" cy="218900"/>
          </a:xfrm>
          <a:prstGeom prst="rect">
            <a:avLst/>
          </a:prstGeom>
        </p:spPr>
      </p:pic>
      <p:pic>
        <p:nvPicPr>
          <p:cNvPr id="14" name="Graphic 13" descr="Smart Phone" title="Icon - Presenter Phone Number">
            <a:extLst>
              <a:ext uri="{FF2B5EF4-FFF2-40B4-BE49-F238E27FC236}">
                <a16:creationId xmlns:a16="http://schemas.microsoft.com/office/drawing/2014/main" id="{E51263B5-564A-401A-810D-0896F97EF0C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gray">
          <a:xfrm>
            <a:off x="11301465" y="4293572"/>
            <a:ext cx="218900" cy="218900"/>
          </a:xfrm>
          <a:prstGeom prst="rect">
            <a:avLst/>
          </a:prstGeom>
        </p:spPr>
      </p:pic>
      <p:pic>
        <p:nvPicPr>
          <p:cNvPr id="13" name="Graphic 12" descr="Envelope" title="Icon Presenter Email">
            <a:extLst>
              <a:ext uri="{FF2B5EF4-FFF2-40B4-BE49-F238E27FC236}">
                <a16:creationId xmlns:a16="http://schemas.microsoft.com/office/drawing/2014/main" id="{A24A1417-AE3F-44AE-98EB-3E6ADA1E20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bwMode="gray">
          <a:xfrm>
            <a:off x="11301465" y="4661290"/>
            <a:ext cx="218900" cy="218900"/>
          </a:xfrm>
          <a:prstGeom prst="rect">
            <a:avLst/>
          </a:prstGeom>
        </p:spPr>
      </p:pic>
      <p:pic>
        <p:nvPicPr>
          <p:cNvPr id="15" name="Graphic 14" descr="Link">
            <a:extLst>
              <a:ext uri="{FF2B5EF4-FFF2-40B4-BE49-F238E27FC236}">
                <a16:creationId xmlns:a16="http://schemas.microsoft.com/office/drawing/2014/main" id="{0161B5EF-405A-4DEA-8E00-0A6A7B71F7BA}"/>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bwMode="gray">
          <a:xfrm>
            <a:off x="11284606" y="5029008"/>
            <a:ext cx="244786" cy="244786"/>
          </a:xfrm>
          <a:prstGeom prst="rect">
            <a:avLst/>
          </a:prstGeom>
        </p:spPr>
      </p:pic>
      <p:sp>
        <p:nvSpPr>
          <p:cNvPr id="19" name="Slide Number Placeholder 18">
            <a:extLst>
              <a:ext uri="{FF2B5EF4-FFF2-40B4-BE49-F238E27FC236}">
                <a16:creationId xmlns:a16="http://schemas.microsoft.com/office/drawing/2014/main" id="{719DF40F-7D18-4AEB-B04C-9870555D297B}"/>
              </a:ext>
            </a:extLst>
          </p:cNvPr>
          <p:cNvSpPr>
            <a:spLocks noGrp="1"/>
          </p:cNvSpPr>
          <p:nvPr>
            <p:ph type="sldNum" sz="quarter" idx="11"/>
          </p:nvPr>
        </p:nvSpPr>
        <p:spPr/>
        <p:txBody>
          <a:bodyPr/>
          <a:lstStyle/>
          <a:p>
            <a:fld id="{B67B645E-C5E5-4727-B977-D372A0AA71D9}" type="slidenum">
              <a:rPr lang="en-US" smtClean="0"/>
              <a:pPr/>
              <a:t>9</a:t>
            </a:fld>
            <a:endParaRPr lang="en-US" dirty="0"/>
          </a:p>
        </p:txBody>
      </p:sp>
      <p:pic>
        <p:nvPicPr>
          <p:cNvPr id="16" name="Picture 15"/>
          <p:cNvPicPr>
            <a:picLocks noChangeAspect="1"/>
          </p:cNvPicPr>
          <p:nvPr/>
        </p:nvPicPr>
        <p:blipFill>
          <a:blip r:embed="rId11"/>
          <a:stretch>
            <a:fillRect/>
          </a:stretch>
        </p:blipFill>
        <p:spPr>
          <a:xfrm>
            <a:off x="10736321" y="5927721"/>
            <a:ext cx="908383" cy="902286"/>
          </a:xfrm>
          <a:prstGeom prst="rect">
            <a:avLst/>
          </a:prstGeom>
        </p:spPr>
      </p:pic>
      <p:pic>
        <p:nvPicPr>
          <p:cNvPr id="17" name="Picture 16">
            <a:extLst>
              <a:ext uri="{FF2B5EF4-FFF2-40B4-BE49-F238E27FC236}">
                <a16:creationId xmlns:a16="http://schemas.microsoft.com/office/drawing/2014/main" id="{502CCBE3-3BA1-4D2A-A843-EE9D4BFAF011}"/>
              </a:ext>
            </a:extLst>
          </p:cNvPr>
          <p:cNvPicPr>
            <a:picLocks noChangeAspect="1"/>
          </p:cNvPicPr>
          <p:nvPr/>
        </p:nvPicPr>
        <p:blipFill>
          <a:blip r:embed="rId12"/>
          <a:stretch>
            <a:fillRect/>
          </a:stretch>
        </p:blipFill>
        <p:spPr>
          <a:xfrm>
            <a:off x="10719064" y="5939346"/>
            <a:ext cx="942418" cy="902286"/>
          </a:xfrm>
          <a:prstGeom prst="rect">
            <a:avLst/>
          </a:prstGeom>
        </p:spPr>
      </p:pic>
    </p:spTree>
    <p:extLst>
      <p:ext uri="{BB962C8B-B14F-4D97-AF65-F5344CB8AC3E}">
        <p14:creationId xmlns:p14="http://schemas.microsoft.com/office/powerpoint/2010/main" val="3113318487"/>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ontoso BG  Pitch Deck_SB - v4" id="{B4102299-0AE8-4B6D-9217-FDD7E8440BE7}" vid="{C9129DCB-E556-49D1-B1C1-E90E01296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F6F9DDD-282A-43E9-BFE4-D33DFFFD07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B97A58-017B-407D-9B26-277921821FEF}">
  <ds:schemaRefs>
    <ds:schemaRef ds:uri="http://schemas.microsoft.com/sharepoint/v3/contenttype/forms"/>
  </ds:schemaRefs>
</ds:datastoreItem>
</file>

<file path=customXml/itemProps3.xml><?xml version="1.0" encoding="utf-8"?>
<ds:datastoreItem xmlns:ds="http://schemas.openxmlformats.org/officeDocument/2006/customXml" ds:itemID="{ACFCFEE3-59F5-490C-AC74-047FF9F6A8FC}">
  <ds:schemaRef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 ds:uri="16c05727-aa75-4e4a-9b5f-8a80a1165891"/>
    <ds:schemaRef ds:uri="71af3243-3dd4-4a8d-8c0d-dd76da1f02a5"/>
    <ds:schemaRef ds:uri="http://purl.org/dc/terms/"/>
  </ds:schemaRefs>
</ds:datastoreItem>
</file>

<file path=docProps/app.xml><?xml version="1.0" encoding="utf-8"?>
<Properties xmlns="http://schemas.openxmlformats.org/officeDocument/2006/extended-properties" xmlns:vt="http://schemas.openxmlformats.org/officeDocument/2006/docPropsVTypes">
  <Template>Blue spheres pitch deck</Template>
  <TotalTime>0</TotalTime>
  <Words>879</Words>
  <Application>Microsoft Office PowerPoint</Application>
  <PresentationFormat>Widescreen</PresentationFormat>
  <Paragraphs>81</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Corbel</vt:lpstr>
      <vt:lpstr>Times New Roman</vt:lpstr>
      <vt:lpstr>Office Theme</vt:lpstr>
      <vt:lpstr>Brew-Forward 2019</vt:lpstr>
      <vt:lpstr>Why Now </vt:lpstr>
      <vt:lpstr>Untappd Beer Ratings</vt:lpstr>
      <vt:lpstr>Untappd Customer Response</vt:lpstr>
      <vt:lpstr>The Area</vt:lpstr>
      <vt:lpstr>The right neighborhood</vt:lpstr>
      <vt:lpstr>The Greenville Neighborhood</vt:lpstr>
      <vt:lpstr>Business Model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2018-10-13T16:26:42Z</dcterms:created>
  <dcterms:modified xsi:type="dcterms:W3CDTF">2019-12-01T18:02:26Z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